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9" r:id="rId5"/>
    <p:sldMasterId id="2147483782" r:id="rId6"/>
  </p:sldMasterIdLst>
  <p:notesMasterIdLst>
    <p:notesMasterId r:id="rId22"/>
  </p:notesMasterIdLst>
  <p:handoutMasterIdLst>
    <p:handoutMasterId r:id="rId23"/>
  </p:handoutMasterIdLst>
  <p:sldIdLst>
    <p:sldId id="290" r:id="rId7"/>
    <p:sldId id="302" r:id="rId8"/>
    <p:sldId id="308" r:id="rId9"/>
    <p:sldId id="316" r:id="rId10"/>
    <p:sldId id="322" r:id="rId11"/>
    <p:sldId id="317" r:id="rId12"/>
    <p:sldId id="318" r:id="rId13"/>
    <p:sldId id="324" r:id="rId14"/>
    <p:sldId id="319" r:id="rId15"/>
    <p:sldId id="315" r:id="rId16"/>
    <p:sldId id="320" r:id="rId17"/>
    <p:sldId id="323" r:id="rId18"/>
    <p:sldId id="325" r:id="rId19"/>
    <p:sldId id="314" r:id="rId20"/>
    <p:sldId id="309"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AE7"/>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7" autoAdjust="0"/>
    <p:restoredTop sz="80376" autoAdjust="0"/>
  </p:normalViewPr>
  <p:slideViewPr>
    <p:cSldViewPr snapToGrid="0">
      <p:cViewPr varScale="1">
        <p:scale>
          <a:sx n="90" d="100"/>
          <a:sy n="90" d="100"/>
        </p:scale>
        <p:origin x="822" y="78"/>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134" d="100"/>
          <a:sy n="134" d="100"/>
        </p:scale>
        <p:origin x="477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4-6-2022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4-6-2022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1680677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 </a:t>
            </a:r>
          </a:p>
          <a:p>
            <a:endParaRPr lang="nl-NL" sz="1200" dirty="0">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72633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392840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317505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393048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11</a:t>
            </a:fld>
            <a:endParaRPr lang="nl-NL"/>
          </a:p>
        </p:txBody>
      </p:sp>
    </p:spTree>
    <p:extLst>
      <p:ext uri="{BB962C8B-B14F-4D97-AF65-F5344CB8AC3E}">
        <p14:creationId xmlns:p14="http://schemas.microsoft.com/office/powerpoint/2010/main" val="418456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a:effectLst/>
                <a:latin typeface="Arial" panose="020B0604020202020204" pitchFamily="34" charset="0"/>
                <a:ea typeface="Calibri" panose="020F0502020204030204" pitchFamily="34" charset="0"/>
              </a:rPr>
              <a:t> </a:t>
            </a:r>
            <a:endParaRPr lang="nl-NL" sz="1800" b="1" i="0" dirty="0">
              <a:effectLst/>
              <a:latin typeface="Arial" panose="020B0604020202020204" pitchFamily="34" charset="0"/>
              <a:ea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14</a:t>
            </a:fld>
            <a:endParaRPr lang="nl-NL"/>
          </a:p>
        </p:txBody>
      </p:sp>
    </p:spTree>
    <p:extLst>
      <p:ext uri="{BB962C8B-B14F-4D97-AF65-F5344CB8AC3E}">
        <p14:creationId xmlns:p14="http://schemas.microsoft.com/office/powerpoint/2010/main" val="393389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15</a:t>
            </a:fld>
            <a:endParaRPr lang="nl-NL"/>
          </a:p>
        </p:txBody>
      </p:sp>
    </p:spTree>
    <p:extLst>
      <p:ext uri="{BB962C8B-B14F-4D97-AF65-F5344CB8AC3E}">
        <p14:creationId xmlns:p14="http://schemas.microsoft.com/office/powerpoint/2010/main" val="103688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01 Oranje">
    <p:bg>
      <p:bgRef idx="1001">
        <a:schemeClr val="bg2"/>
      </p:bgRef>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tx2"/>
                </a:solidFill>
              </a:defRPr>
            </a:lvl1pPr>
          </a:lstStyle>
          <a:p>
            <a:r>
              <a:rPr lang="nl-NL"/>
              <a:t>Aanpak huiselijk geweld en kindermishandeling in de regio [#regio inoveren]</a:t>
            </a:r>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tx1"/>
                </a:solidFill>
              </a:defRPr>
            </a:lvl1pPr>
          </a:lstStyle>
          <a:p>
            <a:r>
              <a:rPr lang="nl-NL" dirty="0"/>
              <a:t>Klikken om de titelstijl van het model te bewerken</a:t>
            </a:r>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dia 01 (1 kolom)">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dirty="0"/>
              <a:t>Klikken om de titelstijl van het model te bewerken</a:t>
            </a:r>
          </a:p>
        </p:txBody>
      </p:sp>
      <p:sp>
        <p:nvSpPr>
          <p:cNvPr id="13" name="Tijdelijke aanduiding voor datum 12"/>
          <p:cNvSpPr>
            <a:spLocks noGrp="1"/>
          </p:cNvSpPr>
          <p:nvPr>
            <p:ph type="dt" sz="half" idx="10"/>
          </p:nvPr>
        </p:nvSpPr>
        <p:spPr/>
        <p:txBody>
          <a:bodyPr/>
          <a:lstStyle/>
          <a:p>
            <a:r>
              <a:rPr lang="nl-NL"/>
              <a:t>Aanpak huiselijk geweld en kindermishandeling in de regio [#regio inoveren]</a:t>
            </a:r>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dia 02 (2 kolomm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8800"/>
            <a:ext cx="522605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9" y="2278800"/>
            <a:ext cx="500400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14" name="Tijdelijke aanduiding voor datum 13"/>
          <p:cNvSpPr>
            <a:spLocks noGrp="1"/>
          </p:cNvSpPr>
          <p:nvPr>
            <p:ph type="dt" sz="half" idx="10"/>
          </p:nvPr>
        </p:nvSpPr>
        <p:spPr/>
        <p:txBody>
          <a:bodyPr/>
          <a:lstStyle/>
          <a:p>
            <a:r>
              <a:rPr lang="nl-NL"/>
              <a:t>Aanpak huiselijk geweld en kindermishandeling in de regio [#regio inoveren]</a:t>
            </a:r>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dia 03 (beeld rechts)">
    <p:spTree>
      <p:nvGrpSpPr>
        <p:cNvPr id="1" name=""/>
        <p:cNvGrpSpPr/>
        <p:nvPr/>
      </p:nvGrpSpPr>
      <p:grpSpPr>
        <a:xfrm>
          <a:off x="0" y="0"/>
          <a:ext cx="0" cy="0"/>
          <a:chOff x="0" y="0"/>
          <a:chExt cx="0" cy="0"/>
        </a:xfrm>
      </p:grpSpPr>
      <p:sp>
        <p:nvSpPr>
          <p:cNvPr id="5" name="Rechthoek 4"/>
          <p:cNvSpPr/>
          <p:nvPr userDrawn="1"/>
        </p:nvSpPr>
        <p:spPr>
          <a:xfrm>
            <a:off x="1"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sz="half" idx="1"/>
          </p:nvPr>
        </p:nvSpPr>
        <p:spPr>
          <a:xfrm>
            <a:off x="635000" y="2278800"/>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80000"/>
            <a:ext cx="5226050" cy="948047"/>
          </a:xfrm>
        </p:spPr>
        <p:txBody>
          <a:bodyPr>
            <a:normAutofit/>
          </a:bodyPr>
          <a:lstStyle>
            <a:lvl1pPr>
              <a:defRPr sz="240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r>
              <a:rPr lang="nl-NL"/>
              <a:t>Aanpak huiselijk geweld en kindermishandeling in de regio [#regio inoveren]</a:t>
            </a:r>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dia 04 (beeld links)">
    <p:spTree>
      <p:nvGrpSpPr>
        <p:cNvPr id="1" name=""/>
        <p:cNvGrpSpPr/>
        <p:nvPr/>
      </p:nvGrpSpPr>
      <p:grpSpPr>
        <a:xfrm>
          <a:off x="0" y="0"/>
          <a:ext cx="0" cy="0"/>
          <a:chOff x="0" y="0"/>
          <a:chExt cx="0" cy="0"/>
        </a:xfrm>
      </p:grpSpPr>
      <p:sp>
        <p:nvSpPr>
          <p:cNvPr id="8" name="Rechthoek 7"/>
          <p:cNvSpPr/>
          <p:nvPr userDrawn="1"/>
        </p:nvSpPr>
        <p:spPr>
          <a:xfrm>
            <a:off x="6096001"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inhoud 3"/>
          <p:cNvSpPr>
            <a:spLocks noGrp="1"/>
          </p:cNvSpPr>
          <p:nvPr>
            <p:ph sz="half" idx="2"/>
          </p:nvPr>
        </p:nvSpPr>
        <p:spPr>
          <a:xfrm>
            <a:off x="6553199" y="2278800"/>
            <a:ext cx="500400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6553198" y="1080000"/>
            <a:ext cx="5005389" cy="948047"/>
          </a:xfrm>
        </p:spPr>
        <p:txBody>
          <a:bodyPr>
            <a:normAutofit/>
          </a:bodyPr>
          <a:lstStyle>
            <a:lvl1pPr>
              <a:defRPr sz="240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r>
              <a:rPr lang="nl-NL"/>
              <a:t>Aanpak huiselijk geweld en kindermishandeling in de regio [#regio inoveren]</a:t>
            </a:r>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dia 05 (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r>
              <a:rPr lang="nl-NL"/>
              <a:t>Aanpak huiselijk geweld en kindermishandeling in de regio [#regio inoveren]</a:t>
            </a:r>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elddia 01 (met footer)">
    <p:spTree>
      <p:nvGrpSpPr>
        <p:cNvPr id="1" name=""/>
        <p:cNvGrpSpPr/>
        <p:nvPr/>
      </p:nvGrpSpPr>
      <p:grpSpPr>
        <a:xfrm>
          <a:off x="0" y="0"/>
          <a:ext cx="0" cy="0"/>
          <a:chOff x="0" y="0"/>
          <a:chExt cx="0" cy="0"/>
        </a:xfrm>
      </p:grpSpPr>
      <p:sp>
        <p:nvSpPr>
          <p:cNvPr id="25" name="Tijdelijke aanduiding voor datum 3"/>
          <p:cNvSpPr>
            <a:spLocks noGrp="1"/>
          </p:cNvSpPr>
          <p:nvPr>
            <p:ph type="dt" sz="half" idx="2"/>
          </p:nvPr>
        </p:nvSpPr>
        <p:spPr>
          <a:xfrm>
            <a:off x="630000" y="6480000"/>
            <a:ext cx="1440000" cy="378000"/>
          </a:xfrm>
          <a:prstGeom prst="rect">
            <a:avLst/>
          </a:prstGeom>
        </p:spPr>
        <p:txBody>
          <a:bodyPr vert="horz" lIns="91440" tIns="0" rIns="91440" bIns="0" rtlCol="0" anchor="ctr" anchorCtr="0"/>
          <a:lstStyle>
            <a:lvl1pPr algn="l">
              <a:defRPr sz="1050">
                <a:solidFill>
                  <a:schemeClr val="tx1"/>
                </a:solidFill>
              </a:defRPr>
            </a:lvl1pPr>
          </a:lstStyle>
          <a:p>
            <a:r>
              <a:rPr lang="nl-NL"/>
              <a:t>Aanpak huiselijk geweld en kindermishandeling in de regio [#regio inoveren]</a:t>
            </a:r>
            <a:endParaRPr lang="nl-NL" dirty="0"/>
          </a:p>
        </p:txBody>
      </p:sp>
      <p:sp>
        <p:nvSpPr>
          <p:cNvPr id="26" name="Tijdelijke aanduiding voor voettekst 4"/>
          <p:cNvSpPr>
            <a:spLocks noGrp="1"/>
          </p:cNvSpPr>
          <p:nvPr>
            <p:ph type="ftr" sz="quarter" idx="3"/>
          </p:nvPr>
        </p:nvSpPr>
        <p:spPr>
          <a:xfrm>
            <a:off x="2520000" y="6479687"/>
            <a:ext cx="3576000" cy="378000"/>
          </a:xfrm>
          <a:prstGeom prst="rect">
            <a:avLst/>
          </a:prstGeom>
        </p:spPr>
        <p:txBody>
          <a:bodyPr vert="horz" lIns="91440" tIns="0" rIns="91440" bIns="0" rtlCol="0" anchor="ctr" anchorCtr="0"/>
          <a:lstStyle>
            <a:lvl1pPr algn="l">
              <a:defRPr sz="1050">
                <a:solidFill>
                  <a:schemeClr val="tx1"/>
                </a:solidFill>
              </a:defRPr>
            </a:lvl1pPr>
          </a:lstStyle>
          <a:p>
            <a:endParaRPr lang="nl-NL" dirty="0"/>
          </a:p>
        </p:txBody>
      </p:sp>
      <p:sp>
        <p:nvSpPr>
          <p:cNvPr id="27"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26223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eldia 02 (leeg)">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otdia 01 Oranj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tx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r>
              <a:rPr lang="nl-NL"/>
              <a:t>Aanpak huiselijk geweld en kindermishandeling in de regio [#regio inoveren]</a:t>
            </a:r>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otdia 02 Wit">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bg2"/>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bg1"/>
                </a:solidFill>
              </a:defRPr>
            </a:lvl1pPr>
          </a:lstStyle>
          <a:p>
            <a:r>
              <a:rPr lang="nl-NL"/>
              <a:t>Aanpak huiselijk geweld en kindermishandeling in de regio [#regio inoveren]</a:t>
            </a:r>
            <a:endParaRPr lang="nl-NL" dirty="0"/>
          </a:p>
        </p:txBody>
      </p:sp>
      <p:sp>
        <p:nvSpPr>
          <p:cNvPr id="7" name="Tijdelijke aanduiding voor voettekst 6"/>
          <p:cNvSpPr>
            <a:spLocks noGrp="1"/>
          </p:cNvSpPr>
          <p:nvPr>
            <p:ph type="ftr" sz="quarter" idx="23"/>
          </p:nvPr>
        </p:nvSpPr>
        <p:spPr/>
        <p:txBody>
          <a:bodyPr/>
          <a:lstStyle>
            <a:lvl1pPr>
              <a:defRPr>
                <a:solidFill>
                  <a:schemeClr val="bg1"/>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Rechthoek 11"/>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otdia 03 Beeld (donke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tx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r>
              <a:rPr lang="nl-NL"/>
              <a:t>Aanpak huiselijk geweld en kindermishandeling in de regio [#regio inoveren]</a:t>
            </a:r>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02 Wit">
    <p:bg>
      <p:bgPr>
        <a:solidFill>
          <a:schemeClr val="tx1"/>
        </a:solid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bg1"/>
                </a:solidFill>
              </a:defRPr>
            </a:lvl1pPr>
          </a:lstStyle>
          <a:p>
            <a:r>
              <a:rPr lang="nl-NL"/>
              <a:t>Aanpak huiselijk geweld en kindermishandeling in de regio [#regio inoveren]</a:t>
            </a:r>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bg2"/>
                </a:solidFill>
              </a:defRPr>
            </a:lvl1pPr>
          </a:lstStyle>
          <a:p>
            <a:r>
              <a:rPr lang="nl-NL" dirty="0"/>
              <a:t>Klikken om de titelstijl van het model te bewerken</a:t>
            </a:r>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otdia 04 Beeld (licht)">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bg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bg1"/>
                </a:solidFill>
              </a:defRPr>
            </a:lvl1pPr>
          </a:lstStyle>
          <a:p>
            <a:r>
              <a:rPr lang="nl-NL"/>
              <a:t>Aanpak huiselijk geweld en kindermishandeling in de regio [#regio inoveren]</a:t>
            </a:r>
            <a:endParaRPr lang="nl-NL" dirty="0"/>
          </a:p>
        </p:txBody>
      </p:sp>
      <p:sp>
        <p:nvSpPr>
          <p:cNvPr id="7" name="Tijdelijke aanduiding voor voettekst 6"/>
          <p:cNvSpPr>
            <a:spLocks noGrp="1"/>
          </p:cNvSpPr>
          <p:nvPr>
            <p:ph type="ftr" sz="quarter" idx="23"/>
          </p:nvPr>
        </p:nvSpPr>
        <p:spPr/>
        <p:txBody>
          <a:bodyPr/>
          <a:lstStyle>
            <a:lvl1pPr>
              <a:defRPr>
                <a:solidFill>
                  <a:schemeClr val="bg1"/>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lotdia 04 Beeld (licht)">
    <p:bg>
      <p:bgPr>
        <a:solidFill>
          <a:schemeClr val="tx1"/>
        </a:solidFill>
        <a:effectLst/>
      </p:bgPr>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3A90DC63-2BDF-4D76-A411-8A8E367AFF0C}" type="slidenum">
              <a:rPr lang="nl-NL" altLang="nl-NL"/>
              <a:pPr/>
              <a:t>‹nr.›</a:t>
            </a:fld>
            <a:endParaRPr lang="nl-NL" altLang="nl-NL"/>
          </a:p>
        </p:txBody>
      </p:sp>
    </p:spTree>
    <p:extLst>
      <p:ext uri="{BB962C8B-B14F-4D97-AF65-F5344CB8AC3E}">
        <p14:creationId xmlns:p14="http://schemas.microsoft.com/office/powerpoint/2010/main" val="1263192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dia 01 Oranje">
    <p:bg>
      <p:bgRef idx="1001">
        <a:schemeClr val="bg2"/>
      </p:bgRef>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tx2"/>
                </a:solidFill>
              </a:defRPr>
            </a:lvl1pPr>
          </a:lstStyle>
          <a:p>
            <a:r>
              <a:rPr lang="nl-NL"/>
              <a:t>Aanpak huiselijk geweld en kindermishandeling in de regio [#regio inoveren]</a:t>
            </a:r>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tx1"/>
                </a:solidFill>
              </a:defRPr>
            </a:lvl1pPr>
          </a:lstStyle>
          <a:p>
            <a:r>
              <a:rPr lang="nl-NL" dirty="0"/>
              <a:t>Klikken om de titelstijl van het model te bewerken</a:t>
            </a:r>
          </a:p>
        </p:txBody>
      </p:sp>
    </p:spTree>
    <p:extLst>
      <p:ext uri="{BB962C8B-B14F-4D97-AF65-F5344CB8AC3E}">
        <p14:creationId xmlns:p14="http://schemas.microsoft.com/office/powerpoint/2010/main" val="16948367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dia 02 Wit">
    <p:bg>
      <p:bgPr>
        <a:solidFill>
          <a:schemeClr val="tx1"/>
        </a:solid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bg1"/>
                </a:solidFill>
              </a:defRPr>
            </a:lvl1pPr>
          </a:lstStyle>
          <a:p>
            <a:r>
              <a:rPr lang="nl-NL"/>
              <a:t>Aanpak huiselijk geweld en kindermishandeling in de regio [#regio inoveren]</a:t>
            </a:r>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bg2"/>
                </a:solidFill>
              </a:defRPr>
            </a:lvl1pPr>
          </a:lstStyle>
          <a:p>
            <a:r>
              <a:rPr lang="nl-NL" dirty="0"/>
              <a:t>Klikken om de titelstijl van het model te bewerken</a:t>
            </a:r>
          </a:p>
        </p:txBody>
      </p:sp>
    </p:spTree>
    <p:extLst>
      <p:ext uri="{BB962C8B-B14F-4D97-AF65-F5344CB8AC3E}">
        <p14:creationId xmlns:p14="http://schemas.microsoft.com/office/powerpoint/2010/main" val="37047492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dia 03 Beeld (don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tx2"/>
                </a:solidFill>
              </a:defRPr>
            </a:lvl1pPr>
          </a:lstStyle>
          <a:p>
            <a:r>
              <a:rPr lang="nl-NL"/>
              <a:t>Aanpak huiselijk geweld en kindermishandeling in de regio [#regio inoveren]</a:t>
            </a:r>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tx1"/>
                </a:solidFill>
              </a:defRPr>
            </a:lvl1pPr>
          </a:lstStyle>
          <a:p>
            <a:r>
              <a:rPr lang="nl-NL" dirty="0"/>
              <a:t>Klikken om de titelstijl van het model te bewerken</a:t>
            </a:r>
          </a:p>
        </p:txBody>
      </p:sp>
    </p:spTree>
    <p:extLst>
      <p:ext uri="{BB962C8B-B14F-4D97-AF65-F5344CB8AC3E}">
        <p14:creationId xmlns:p14="http://schemas.microsoft.com/office/powerpoint/2010/main" val="15570088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dia 04 Beeld (licht)">
    <p:bg>
      <p:bgPr>
        <a:solidFill>
          <a:schemeClr val="tx1"/>
        </a:solid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bg1"/>
                </a:solidFill>
              </a:defRPr>
            </a:lvl1pPr>
          </a:lstStyle>
          <a:p>
            <a:r>
              <a:rPr lang="nl-NL"/>
              <a:t>Aanpak huiselijk geweld en kindermishandeling in de regio [#regio inoveren]</a:t>
            </a:r>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bg1"/>
                </a:solidFill>
              </a:defRPr>
            </a:lvl1pPr>
          </a:lstStyle>
          <a:p>
            <a:r>
              <a:rPr lang="nl-NL" dirty="0"/>
              <a:t>Klikken om de titelstijl van het model te bewerken</a:t>
            </a:r>
          </a:p>
        </p:txBody>
      </p:sp>
    </p:spTree>
    <p:extLst>
      <p:ext uri="{BB962C8B-B14F-4D97-AF65-F5344CB8AC3E}">
        <p14:creationId xmlns:p14="http://schemas.microsoft.com/office/powerpoint/2010/main" val="27234978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Hoofdstukdia 01 Oranj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lvl1pPr>
              <a:defRPr>
                <a:solidFill>
                  <a:schemeClr val="bg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bg1"/>
                </a:solidFill>
              </a:defRPr>
            </a:lvl1pPr>
          </a:lstStyle>
          <a:p>
            <a:r>
              <a:rPr lang="nl-NL"/>
              <a:t>Aanpak huiselijk geweld en kindermishandeling in de regio [#regio inoveren]</a:t>
            </a:r>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57708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Hoofdstukdia 02 Wit">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p>
            <a:r>
              <a:rPr lang="nl-NL"/>
              <a:t>Aanpak huiselijk geweld en kindermishandeling in de regio [#regio inoveren]</a:t>
            </a:r>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15381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Hoofdstukdia 03 Beeld (don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80000"/>
            <a:ext cx="10923588" cy="2160000"/>
          </a:xfrm>
        </p:spPr>
        <p:txBody>
          <a:bodyPr/>
          <a:lstStyle>
            <a:lvl1pPr>
              <a:defRPr>
                <a:solidFill>
                  <a:schemeClr val="bg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bg1"/>
                </a:solidFill>
              </a:defRPr>
            </a:lvl1pPr>
          </a:lstStyle>
          <a:p>
            <a:r>
              <a:rPr lang="nl-NL"/>
              <a:t>Aanpak huiselijk geweld en kindermishandeling in de regio [#regio inoveren]</a:t>
            </a:r>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3162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3 Beeld (don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tx2"/>
                </a:solidFill>
              </a:defRPr>
            </a:lvl1pPr>
          </a:lstStyle>
          <a:p>
            <a:r>
              <a:rPr lang="nl-NL"/>
              <a:t>Aanpak huiselijk geweld en kindermishandeling in de regio [#regio inoveren]</a:t>
            </a:r>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tx1"/>
                </a:solidFill>
              </a:defRPr>
            </a:lvl1pPr>
          </a:lstStyle>
          <a:p>
            <a:r>
              <a:rPr lang="nl-NL" dirty="0"/>
              <a:t>Klikken om de titelstijl van het model te bewerken</a:t>
            </a:r>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Hoofdstukdia 04 Beeld (li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2400" cy="2160000"/>
          </a:xfrm>
        </p:spPr>
        <p:txBody>
          <a:bodyPr/>
          <a:lstStyle>
            <a:lvl1pPr>
              <a:defRPr>
                <a:solidFill>
                  <a:schemeClr val="tx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tx1"/>
                </a:solidFill>
              </a:defRPr>
            </a:lvl1pPr>
          </a:lstStyle>
          <a:p>
            <a:r>
              <a:rPr lang="nl-NL"/>
              <a:t>Aanpak huiselijk geweld en kindermishandeling in de regio [#regio inoveren]</a:t>
            </a:r>
            <a:endParaRPr lang="nl-NL" dirty="0"/>
          </a:p>
        </p:txBody>
      </p:sp>
      <p:sp>
        <p:nvSpPr>
          <p:cNvPr id="13" name="Tijdelijke aanduiding voor voettekst 12"/>
          <p:cNvSpPr>
            <a:spLocks noGrp="1"/>
          </p:cNvSpPr>
          <p:nvPr>
            <p:ph type="ftr" sz="quarter" idx="11"/>
          </p:nvPr>
        </p:nvSpPr>
        <p:spPr/>
        <p:txBody>
          <a:bodyPr/>
          <a:lstStyle>
            <a:lvl1pPr>
              <a:defRPr>
                <a:solidFill>
                  <a:schemeClr val="tx1"/>
                </a:solidFill>
              </a:defRPr>
            </a:lvl1pPr>
          </a:lstStyle>
          <a:p>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72010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Hoofdstukdia 05 Extra kleur">
    <p:bg>
      <p:bgPr>
        <a:solidFill>
          <a:srgbClr val="8FCAE7"/>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lvl1pPr>
              <a:defRPr>
                <a:solidFill>
                  <a:schemeClr val="tx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tx1"/>
                </a:solidFill>
              </a:defRPr>
            </a:lvl1pPr>
          </a:lstStyle>
          <a:p>
            <a:r>
              <a:rPr lang="nl-NL"/>
              <a:t>Aanpak huiselijk geweld en kindermishandeling in de regio [#regio inoveren]</a:t>
            </a:r>
            <a:endParaRPr lang="nl-NL" dirty="0"/>
          </a:p>
        </p:txBody>
      </p:sp>
      <p:sp>
        <p:nvSpPr>
          <p:cNvPr id="13" name="Tijdelijke aanduiding voor voettekst 12"/>
          <p:cNvSpPr>
            <a:spLocks noGrp="1"/>
          </p:cNvSpPr>
          <p:nvPr>
            <p:ph type="ftr" sz="quarter" idx="11"/>
          </p:nvPr>
        </p:nvSpPr>
        <p:spPr/>
        <p:txBody>
          <a:bodyPr/>
          <a:lstStyle>
            <a:lvl1pPr>
              <a:defRPr>
                <a:solidFill>
                  <a:schemeClr val="tx1"/>
                </a:solidFill>
              </a:defRPr>
            </a:lvl1pPr>
          </a:lstStyle>
          <a:p>
            <a:endParaRPr lang="nl-NL" dirty="0"/>
          </a:p>
        </p:txBody>
      </p:sp>
      <p:sp>
        <p:nvSpPr>
          <p:cNvPr id="14" name="Tijdelijke aanduiding voor dianummer 13"/>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3372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dia 01 (1 kolom)">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dirty="0"/>
              <a:t>Klikken om de titelstijl van het model te bewerken</a:t>
            </a:r>
          </a:p>
        </p:txBody>
      </p:sp>
      <p:sp>
        <p:nvSpPr>
          <p:cNvPr id="13" name="Tijdelijke aanduiding voor datum 12"/>
          <p:cNvSpPr>
            <a:spLocks noGrp="1"/>
          </p:cNvSpPr>
          <p:nvPr>
            <p:ph type="dt" sz="half" idx="10"/>
          </p:nvPr>
        </p:nvSpPr>
        <p:spPr/>
        <p:txBody>
          <a:bodyPr/>
          <a:lstStyle/>
          <a:p>
            <a:r>
              <a:rPr lang="nl-NL"/>
              <a:t>Aanpak huiselijk geweld en kindermishandeling in de regio [#regio inoveren]</a:t>
            </a:r>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18466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dia 02 (2 kolomm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8800"/>
            <a:ext cx="522605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9" y="2278800"/>
            <a:ext cx="500400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14" name="Tijdelijke aanduiding voor datum 13"/>
          <p:cNvSpPr>
            <a:spLocks noGrp="1"/>
          </p:cNvSpPr>
          <p:nvPr>
            <p:ph type="dt" sz="half" idx="10"/>
          </p:nvPr>
        </p:nvSpPr>
        <p:spPr/>
        <p:txBody>
          <a:bodyPr/>
          <a:lstStyle/>
          <a:p>
            <a:r>
              <a:rPr lang="nl-NL"/>
              <a:t>Aanpak huiselijk geweld en kindermishandeling in de regio [#regio inoveren]</a:t>
            </a:r>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1325715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dia 03 (beeld rechts)">
    <p:spTree>
      <p:nvGrpSpPr>
        <p:cNvPr id="1" name=""/>
        <p:cNvGrpSpPr/>
        <p:nvPr/>
      </p:nvGrpSpPr>
      <p:grpSpPr>
        <a:xfrm>
          <a:off x="0" y="0"/>
          <a:ext cx="0" cy="0"/>
          <a:chOff x="0" y="0"/>
          <a:chExt cx="0" cy="0"/>
        </a:xfrm>
      </p:grpSpPr>
      <p:sp>
        <p:nvSpPr>
          <p:cNvPr id="5" name="Rechthoek 4"/>
          <p:cNvSpPr/>
          <p:nvPr userDrawn="1"/>
        </p:nvSpPr>
        <p:spPr>
          <a:xfrm>
            <a:off x="1"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sz="half" idx="1"/>
          </p:nvPr>
        </p:nvSpPr>
        <p:spPr>
          <a:xfrm>
            <a:off x="635000" y="2278800"/>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80000"/>
            <a:ext cx="5226050" cy="948047"/>
          </a:xfrm>
        </p:spPr>
        <p:txBody>
          <a:bodyPr>
            <a:normAutofit/>
          </a:bodyPr>
          <a:lstStyle>
            <a:lvl1pPr>
              <a:defRPr sz="240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r>
              <a:rPr lang="nl-NL"/>
              <a:t>Aanpak huiselijk geweld en kindermishandeling in de regio [#regio inoveren]</a:t>
            </a:r>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5440611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dia 04 (beeld links)">
    <p:spTree>
      <p:nvGrpSpPr>
        <p:cNvPr id="1" name=""/>
        <p:cNvGrpSpPr/>
        <p:nvPr/>
      </p:nvGrpSpPr>
      <p:grpSpPr>
        <a:xfrm>
          <a:off x="0" y="0"/>
          <a:ext cx="0" cy="0"/>
          <a:chOff x="0" y="0"/>
          <a:chExt cx="0" cy="0"/>
        </a:xfrm>
      </p:grpSpPr>
      <p:sp>
        <p:nvSpPr>
          <p:cNvPr id="8" name="Rechthoek 7"/>
          <p:cNvSpPr/>
          <p:nvPr userDrawn="1"/>
        </p:nvSpPr>
        <p:spPr>
          <a:xfrm>
            <a:off x="6096001"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inhoud 3"/>
          <p:cNvSpPr>
            <a:spLocks noGrp="1"/>
          </p:cNvSpPr>
          <p:nvPr>
            <p:ph sz="half" idx="2"/>
          </p:nvPr>
        </p:nvSpPr>
        <p:spPr>
          <a:xfrm>
            <a:off x="6553199" y="2278800"/>
            <a:ext cx="500400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6553198" y="1080000"/>
            <a:ext cx="5005389" cy="948047"/>
          </a:xfrm>
        </p:spPr>
        <p:txBody>
          <a:bodyPr>
            <a:normAutofit/>
          </a:bodyPr>
          <a:lstStyle>
            <a:lvl1pPr>
              <a:defRPr sz="240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r>
              <a:rPr lang="nl-NL"/>
              <a:t>Aanpak huiselijk geweld en kindermishandeling in de regio [#regio inoveren]</a:t>
            </a:r>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63064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dia 05 (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r>
              <a:rPr lang="nl-NL"/>
              <a:t>Aanpak huiselijk geweld en kindermishandeling in de regio [#regio inoveren]</a:t>
            </a:r>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5359885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eelddia 01 (met footer)">
    <p:spTree>
      <p:nvGrpSpPr>
        <p:cNvPr id="1" name=""/>
        <p:cNvGrpSpPr/>
        <p:nvPr/>
      </p:nvGrpSpPr>
      <p:grpSpPr>
        <a:xfrm>
          <a:off x="0" y="0"/>
          <a:ext cx="0" cy="0"/>
          <a:chOff x="0" y="0"/>
          <a:chExt cx="0" cy="0"/>
        </a:xfrm>
      </p:grpSpPr>
      <p:sp>
        <p:nvSpPr>
          <p:cNvPr id="25" name="Tijdelijke aanduiding voor datum 3"/>
          <p:cNvSpPr>
            <a:spLocks noGrp="1"/>
          </p:cNvSpPr>
          <p:nvPr>
            <p:ph type="dt" sz="half" idx="2"/>
          </p:nvPr>
        </p:nvSpPr>
        <p:spPr>
          <a:xfrm>
            <a:off x="630000" y="6480000"/>
            <a:ext cx="1440000" cy="378000"/>
          </a:xfrm>
          <a:prstGeom prst="rect">
            <a:avLst/>
          </a:prstGeom>
        </p:spPr>
        <p:txBody>
          <a:bodyPr vert="horz" lIns="91440" tIns="0" rIns="91440" bIns="0" rtlCol="0" anchor="ctr" anchorCtr="0"/>
          <a:lstStyle>
            <a:lvl1pPr algn="l">
              <a:defRPr sz="1050">
                <a:solidFill>
                  <a:schemeClr val="tx1"/>
                </a:solidFill>
              </a:defRPr>
            </a:lvl1pPr>
          </a:lstStyle>
          <a:p>
            <a:r>
              <a:rPr lang="nl-NL"/>
              <a:t>Aanpak huiselijk geweld en kindermishandeling in de regio [#regio inoveren]</a:t>
            </a:r>
            <a:endParaRPr lang="nl-NL" dirty="0"/>
          </a:p>
        </p:txBody>
      </p:sp>
      <p:sp>
        <p:nvSpPr>
          <p:cNvPr id="26" name="Tijdelijke aanduiding voor voettekst 4"/>
          <p:cNvSpPr>
            <a:spLocks noGrp="1"/>
          </p:cNvSpPr>
          <p:nvPr>
            <p:ph type="ftr" sz="quarter" idx="3"/>
          </p:nvPr>
        </p:nvSpPr>
        <p:spPr>
          <a:xfrm>
            <a:off x="2520000" y="6479687"/>
            <a:ext cx="3576000" cy="378000"/>
          </a:xfrm>
          <a:prstGeom prst="rect">
            <a:avLst/>
          </a:prstGeom>
        </p:spPr>
        <p:txBody>
          <a:bodyPr vert="horz" lIns="91440" tIns="0" rIns="91440" bIns="0" rtlCol="0" anchor="ctr" anchorCtr="0"/>
          <a:lstStyle>
            <a:lvl1pPr algn="l">
              <a:defRPr sz="1050">
                <a:solidFill>
                  <a:schemeClr val="tx1"/>
                </a:solidFill>
              </a:defRPr>
            </a:lvl1pPr>
          </a:lstStyle>
          <a:p>
            <a:endParaRPr lang="nl-NL" dirty="0"/>
          </a:p>
        </p:txBody>
      </p:sp>
      <p:sp>
        <p:nvSpPr>
          <p:cNvPr id="27"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24289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eeldia 02 (leeg)">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79711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otdia 01 Oranj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tx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r>
              <a:rPr lang="nl-NL"/>
              <a:t>Aanpak huiselijk geweld en kindermishandeling in de regio [#regio inoveren]</a:t>
            </a:r>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404960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4 Beeld (licht)">
    <p:bg>
      <p:bgPr>
        <a:solidFill>
          <a:schemeClr val="tx1"/>
        </a:solid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bg1"/>
                </a:solidFill>
              </a:defRPr>
            </a:lvl1pPr>
          </a:lstStyle>
          <a:p>
            <a:r>
              <a:rPr lang="nl-NL"/>
              <a:t>Aanpak huiselijk geweld en kindermishandeling in de regio [#regio inoveren]</a:t>
            </a:r>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bg1"/>
                </a:solidFill>
              </a:defRPr>
            </a:lvl1pPr>
          </a:lstStyle>
          <a:p>
            <a:r>
              <a:rPr lang="nl-NL" dirty="0"/>
              <a:t>Klikken om de titelstijl van het model te bewerken</a:t>
            </a:r>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lotdia 02 Wit">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bg2"/>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bg1"/>
                </a:solidFill>
              </a:defRPr>
            </a:lvl1pPr>
          </a:lstStyle>
          <a:p>
            <a:r>
              <a:rPr lang="nl-NL"/>
              <a:t>Aanpak huiselijk geweld en kindermishandeling in de regio [#regio inoveren]</a:t>
            </a:r>
            <a:endParaRPr lang="nl-NL" dirty="0"/>
          </a:p>
        </p:txBody>
      </p:sp>
      <p:sp>
        <p:nvSpPr>
          <p:cNvPr id="7" name="Tijdelijke aanduiding voor voettekst 6"/>
          <p:cNvSpPr>
            <a:spLocks noGrp="1"/>
          </p:cNvSpPr>
          <p:nvPr>
            <p:ph type="ftr" sz="quarter" idx="23"/>
          </p:nvPr>
        </p:nvSpPr>
        <p:spPr/>
        <p:txBody>
          <a:bodyPr/>
          <a:lstStyle>
            <a:lvl1pPr>
              <a:defRPr>
                <a:solidFill>
                  <a:schemeClr val="bg1"/>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4554072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lotdia 03 Beeld (donke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tx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r>
              <a:rPr lang="nl-NL"/>
              <a:t>Aanpak huiselijk geweld en kindermishandeling in de regio [#regio inoveren]</a:t>
            </a:r>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3069876"/>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lotdia 04 Beeld (licht)">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bg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bg1"/>
                </a:solidFill>
              </a:defRPr>
            </a:lvl1pPr>
          </a:lstStyle>
          <a:p>
            <a:r>
              <a:rPr lang="nl-NL"/>
              <a:t>Aanpak huiselijk geweld en kindermishandeling in de regio [#regio inoveren]</a:t>
            </a:r>
            <a:endParaRPr lang="nl-NL" dirty="0"/>
          </a:p>
        </p:txBody>
      </p:sp>
      <p:sp>
        <p:nvSpPr>
          <p:cNvPr id="7" name="Tijdelijke aanduiding voor voettekst 6"/>
          <p:cNvSpPr>
            <a:spLocks noGrp="1"/>
          </p:cNvSpPr>
          <p:nvPr>
            <p:ph type="ftr" sz="quarter" idx="23"/>
          </p:nvPr>
        </p:nvSpPr>
        <p:spPr/>
        <p:txBody>
          <a:bodyPr/>
          <a:lstStyle>
            <a:lvl1pPr>
              <a:defRPr>
                <a:solidFill>
                  <a:schemeClr val="bg1"/>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9761995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Slotdia 04 Beeld (lich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68244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3A90DC63-2BDF-4D76-A411-8A8E367AFF0C}" type="slidenum">
              <a:rPr lang="nl-NL" altLang="nl-NL"/>
              <a:pPr/>
              <a:t>‹nr.›</a:t>
            </a:fld>
            <a:endParaRPr lang="nl-NL" altLang="nl-NL"/>
          </a:p>
        </p:txBody>
      </p:sp>
    </p:spTree>
    <p:extLst>
      <p:ext uri="{BB962C8B-B14F-4D97-AF65-F5344CB8AC3E}">
        <p14:creationId xmlns:p14="http://schemas.microsoft.com/office/powerpoint/2010/main" val="3979420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eldia 01 Oranje">
    <p:bg>
      <p:bgRef idx="1001">
        <a:schemeClr val="bg2"/>
      </p:bgRef>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tx2"/>
                </a:solidFill>
              </a:defRPr>
            </a:lvl1pPr>
          </a:lstStyle>
          <a:p>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tx1"/>
                </a:solidFill>
              </a:defRPr>
            </a:lvl1pPr>
          </a:lstStyle>
          <a:p>
            <a:r>
              <a:rPr lang="nl-NL" dirty="0"/>
              <a:t>Klikken om de titelstijl van het model te bewerken</a:t>
            </a:r>
          </a:p>
        </p:txBody>
      </p:sp>
      <p:grpSp>
        <p:nvGrpSpPr>
          <p:cNvPr id="3" name="Groeperen 2"/>
          <p:cNvGrpSpPr/>
          <p:nvPr userDrawn="1"/>
        </p:nvGrpSpPr>
        <p:grpSpPr>
          <a:xfrm>
            <a:off x="0" y="0"/>
            <a:ext cx="12192000" cy="1682496"/>
            <a:chOff x="0" y="0"/>
            <a:chExt cx="12192000" cy="1682496"/>
          </a:xfrm>
        </p:grpSpPr>
        <p:pic>
          <p:nvPicPr>
            <p:cNvPr id="4" name="Afbeelding 3"/>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2" name="Rechthoek 1"/>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2792635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eldia 02 Wit">
    <p:bg>
      <p:bgPr>
        <a:solidFill>
          <a:schemeClr val="tx1"/>
        </a:solid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bg1"/>
                </a:solidFill>
              </a:defRPr>
            </a:lvl1pPr>
          </a:lstStyle>
          <a:p>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bg2"/>
                </a:solidFill>
              </a:defRPr>
            </a:lvl1pPr>
          </a:lstStyle>
          <a:p>
            <a:r>
              <a:rPr lang="nl-NL" dirty="0"/>
              <a:t>Klikken om de titelstijl van het model te bewerken</a:t>
            </a:r>
          </a:p>
        </p:txBody>
      </p:sp>
      <p:grpSp>
        <p:nvGrpSpPr>
          <p:cNvPr id="6" name="Groeperen 5"/>
          <p:cNvGrpSpPr/>
          <p:nvPr userDrawn="1"/>
        </p:nvGrpSpPr>
        <p:grpSpPr>
          <a:xfrm>
            <a:off x="0" y="0"/>
            <a:ext cx="12192000" cy="1682496"/>
            <a:chOff x="0" y="0"/>
            <a:chExt cx="12192000" cy="1682496"/>
          </a:xfrm>
        </p:grpSpPr>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8" name="Rechthoek 7"/>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1034280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eldia 03 Beeld (donk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tx2"/>
                </a:solidFill>
              </a:defRPr>
            </a:lvl1pPr>
          </a:lstStyle>
          <a:p>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tx1"/>
                </a:solidFill>
              </a:defRPr>
            </a:lvl1pPr>
          </a:lstStyle>
          <a:p>
            <a:r>
              <a:rPr lang="nl-NL" dirty="0"/>
              <a:t>Klikken om de titelstijl van het model te bewerken</a:t>
            </a:r>
          </a:p>
        </p:txBody>
      </p:sp>
      <p:grpSp>
        <p:nvGrpSpPr>
          <p:cNvPr id="6" name="Groeperen 5"/>
          <p:cNvGrpSpPr/>
          <p:nvPr userDrawn="1"/>
        </p:nvGrpSpPr>
        <p:grpSpPr>
          <a:xfrm>
            <a:off x="0" y="0"/>
            <a:ext cx="12192000" cy="1682496"/>
            <a:chOff x="0" y="0"/>
            <a:chExt cx="12192000" cy="1682496"/>
          </a:xfrm>
        </p:grpSpPr>
        <p:pic>
          <p:nvPicPr>
            <p:cNvPr id="7" name="Afbeelding 6"/>
            <p:cNvPicPr>
              <a:picLocks noChangeAspect="1"/>
            </p:cNvPicPr>
            <p:nvPr userDrawn="1"/>
          </p:nvPicPr>
          <p:blipFill rotWithShape="1">
            <a:blip r:embed="rId3"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8" name="Rechthoek 7"/>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9968310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eldia 04 Beeld (licht)">
    <p:bg>
      <p:bgPr>
        <a:solidFill>
          <a:schemeClr val="tx1"/>
        </a:solid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30000" y="3960000"/>
            <a:ext cx="5376000" cy="1144098"/>
          </a:xfrm>
        </p:spPr>
        <p:txBody>
          <a:bodyPr lIns="90000" tIns="468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2" name="Tijdelijke aanduiding voor datum 8"/>
          <p:cNvSpPr>
            <a:spLocks noGrp="1"/>
          </p:cNvSpPr>
          <p:nvPr>
            <p:ph type="dt" sz="half" idx="10"/>
          </p:nvPr>
        </p:nvSpPr>
        <p:spPr>
          <a:xfrm>
            <a:off x="630000" y="6480000"/>
            <a:ext cx="2160000" cy="378000"/>
          </a:xfrm>
        </p:spPr>
        <p:txBody>
          <a:bodyPr/>
          <a:lstStyle>
            <a:lvl1pPr>
              <a:defRPr>
                <a:solidFill>
                  <a:schemeClr val="bg1"/>
                </a:solidFill>
              </a:defRPr>
            </a:lvl1pPr>
          </a:lstStyle>
          <a:p>
            <a:endParaRPr lang="nl-NL" dirty="0"/>
          </a:p>
        </p:txBody>
      </p:sp>
      <p:sp>
        <p:nvSpPr>
          <p:cNvPr id="16" name="Titel 1"/>
          <p:cNvSpPr>
            <a:spLocks noGrp="1"/>
          </p:cNvSpPr>
          <p:nvPr>
            <p:ph type="title"/>
          </p:nvPr>
        </p:nvSpPr>
        <p:spPr>
          <a:xfrm>
            <a:off x="630000" y="1620000"/>
            <a:ext cx="10928588" cy="1800000"/>
          </a:xfrm>
        </p:spPr>
        <p:txBody>
          <a:bodyPr anchor="t" anchorCtr="0">
            <a:normAutofit/>
          </a:bodyPr>
          <a:lstStyle>
            <a:lvl1pPr algn="l">
              <a:defRPr sz="4800" b="0">
                <a:solidFill>
                  <a:schemeClr val="bg1"/>
                </a:solidFill>
              </a:defRPr>
            </a:lvl1pPr>
          </a:lstStyle>
          <a:p>
            <a:r>
              <a:rPr lang="nl-NL" dirty="0"/>
              <a:t>Klikken om de titelstijl van het model te bewerken</a:t>
            </a:r>
          </a:p>
        </p:txBody>
      </p:sp>
      <p:grpSp>
        <p:nvGrpSpPr>
          <p:cNvPr id="6" name="Groeperen 5"/>
          <p:cNvGrpSpPr/>
          <p:nvPr userDrawn="1"/>
        </p:nvGrpSpPr>
        <p:grpSpPr>
          <a:xfrm>
            <a:off x="0" y="0"/>
            <a:ext cx="12192000" cy="1682496"/>
            <a:chOff x="0" y="0"/>
            <a:chExt cx="12192000" cy="1682496"/>
          </a:xfrm>
        </p:grpSpPr>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8" name="Rechthoek 7"/>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7926064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Hoofdstukdia 01 Oranj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lvl1pPr>
              <a:defRPr>
                <a:solidFill>
                  <a:schemeClr val="bg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bg1"/>
                </a:solidFill>
              </a:defRPr>
            </a:lvl1pPr>
          </a:lstStyle>
          <a:p>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r>
              <a:rPr lang="nl-NL"/>
              <a:t>Geweld hoort nergens thuis, nationale meerjaren aanpak huiselijk geweld en kindermishandeling</a:t>
            </a:r>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2751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oofdstukdia 01 Oranj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lvl1pPr>
              <a:defRPr>
                <a:solidFill>
                  <a:schemeClr val="bg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bg1"/>
                </a:solidFill>
              </a:defRPr>
            </a:lvl1pPr>
          </a:lstStyle>
          <a:p>
            <a:r>
              <a:rPr lang="nl-NL"/>
              <a:t>Aanpak huiselijk geweld en kindermishandeling in de regio [#regio inoveren]</a:t>
            </a:r>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Hoofdstukdia 02 Wit">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r>
              <a:rPr lang="nl-NL"/>
              <a:t>Geweld hoort nergens thuis, nationale meerjaren aanpak huiselijk geweld en kindermishandeling</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05650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Hoofdstukdia 03 Beeld (donk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80000"/>
            <a:ext cx="10923588" cy="2160000"/>
          </a:xfrm>
        </p:spPr>
        <p:txBody>
          <a:bodyPr/>
          <a:lstStyle>
            <a:lvl1pPr>
              <a:defRPr>
                <a:solidFill>
                  <a:schemeClr val="bg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bg1"/>
                </a:solidFill>
              </a:defRPr>
            </a:lvl1pPr>
          </a:lstStyle>
          <a:p>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r>
              <a:rPr lang="nl-NL"/>
              <a:t>Geweld hoort nergens thuis, nationale meerjaren aanpak huiselijk geweld en kindermishandeling</a:t>
            </a:r>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067186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Hoofdstukdia 04 Beeld (lich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2400" cy="2160000"/>
          </a:xfrm>
        </p:spPr>
        <p:txBody>
          <a:bodyPr/>
          <a:lstStyle>
            <a:lvl1pPr>
              <a:defRPr>
                <a:solidFill>
                  <a:schemeClr val="tx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tx1"/>
                </a:solidFill>
              </a:defRPr>
            </a:lvl1pPr>
          </a:lstStyle>
          <a:p>
            <a:endParaRPr lang="nl-NL" dirty="0"/>
          </a:p>
        </p:txBody>
      </p:sp>
      <p:sp>
        <p:nvSpPr>
          <p:cNvPr id="13" name="Tijdelijke aanduiding voor voettekst 12"/>
          <p:cNvSpPr>
            <a:spLocks noGrp="1"/>
          </p:cNvSpPr>
          <p:nvPr>
            <p:ph type="ftr" sz="quarter" idx="11"/>
          </p:nvPr>
        </p:nvSpPr>
        <p:spPr/>
        <p:txBody>
          <a:bodyPr/>
          <a:lstStyle>
            <a:lvl1pPr>
              <a:defRPr>
                <a:solidFill>
                  <a:schemeClr val="tx1"/>
                </a:solidFill>
              </a:defRPr>
            </a:lvl1pPr>
          </a:lstStyle>
          <a:p>
            <a:r>
              <a:rPr lang="nl-NL"/>
              <a:t>Geweld hoort nergens thuis, nationale meerjaren aanpak huiselijk geweld en kindermishandeling</a:t>
            </a:r>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665224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Hoofdstukdia 05 Extra kleur">
    <p:bg>
      <p:bgPr>
        <a:solidFill>
          <a:srgbClr val="8FCAE7"/>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lvl1pPr>
              <a:defRPr>
                <a:solidFill>
                  <a:schemeClr val="tx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tx1"/>
                </a:solidFill>
              </a:defRPr>
            </a:lvl1pPr>
          </a:lstStyle>
          <a:p>
            <a:endParaRPr lang="nl-NL" dirty="0"/>
          </a:p>
        </p:txBody>
      </p:sp>
      <p:sp>
        <p:nvSpPr>
          <p:cNvPr id="13" name="Tijdelijke aanduiding voor voettekst 12"/>
          <p:cNvSpPr>
            <a:spLocks noGrp="1"/>
          </p:cNvSpPr>
          <p:nvPr>
            <p:ph type="ftr" sz="quarter" idx="11"/>
          </p:nvPr>
        </p:nvSpPr>
        <p:spPr/>
        <p:txBody>
          <a:bodyPr/>
          <a:lstStyle>
            <a:lvl1pPr>
              <a:defRPr>
                <a:solidFill>
                  <a:schemeClr val="tx1"/>
                </a:solidFill>
              </a:defRPr>
            </a:lvl1pPr>
          </a:lstStyle>
          <a:p>
            <a:r>
              <a:rPr lang="nl-NL"/>
              <a:t>Geweld hoort nergens thuis, nationale meerjaren aanpak huiselijk geweld en kindermishandeling</a:t>
            </a:r>
            <a:endParaRPr lang="nl-NL" dirty="0"/>
          </a:p>
        </p:txBody>
      </p:sp>
      <p:sp>
        <p:nvSpPr>
          <p:cNvPr id="14" name="Tijdelijke aanduiding voor dianummer 13"/>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235525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dia 01 (1 kolom)">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dirty="0"/>
              <a:t>Klikken om de titelstijl van het model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r>
              <a:rPr lang="nl-NL"/>
              <a:t>Geweld hoort nergens thuis, nationale meerjaren aanpak huiselijk geweld en kindermishandeling</a:t>
            </a:r>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873724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dia 02 (2 kolomm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8800"/>
            <a:ext cx="522605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53199" y="2278800"/>
            <a:ext cx="500400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r>
              <a:rPr lang="nl-NL"/>
              <a:t>Geweld hoort nergens thuis, nationale meerjaren aanpak huiselijk geweld en kindermishandeling</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003137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dia 03 (beeld rechts)">
    <p:spTree>
      <p:nvGrpSpPr>
        <p:cNvPr id="1" name=""/>
        <p:cNvGrpSpPr/>
        <p:nvPr/>
      </p:nvGrpSpPr>
      <p:grpSpPr>
        <a:xfrm>
          <a:off x="0" y="0"/>
          <a:ext cx="0" cy="0"/>
          <a:chOff x="0" y="0"/>
          <a:chExt cx="0" cy="0"/>
        </a:xfrm>
      </p:grpSpPr>
      <p:sp>
        <p:nvSpPr>
          <p:cNvPr id="5" name="Rechthoek 4"/>
          <p:cNvSpPr/>
          <p:nvPr userDrawn="1"/>
        </p:nvSpPr>
        <p:spPr>
          <a:xfrm>
            <a:off x="1"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sz="half" idx="1"/>
          </p:nvPr>
        </p:nvSpPr>
        <p:spPr>
          <a:xfrm>
            <a:off x="635000" y="2278800"/>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80000"/>
            <a:ext cx="5226050" cy="948047"/>
          </a:xfrm>
        </p:spPr>
        <p:txBody>
          <a:bodyPr>
            <a:normAutofit/>
          </a:bodyPr>
          <a:lstStyle>
            <a:lvl1pPr>
              <a:defRPr sz="240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r>
              <a:rPr lang="nl-NL"/>
              <a:t>Geweld hoort nergens thuis, nationale meerjaren aanpak huiselijk geweld en kindermishandeling</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spTree>
    <p:extLst>
      <p:ext uri="{BB962C8B-B14F-4D97-AF65-F5344CB8AC3E}">
        <p14:creationId xmlns:p14="http://schemas.microsoft.com/office/powerpoint/2010/main" val="747382497"/>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dia 04 (beeld links)">
    <p:spTree>
      <p:nvGrpSpPr>
        <p:cNvPr id="1" name=""/>
        <p:cNvGrpSpPr/>
        <p:nvPr/>
      </p:nvGrpSpPr>
      <p:grpSpPr>
        <a:xfrm>
          <a:off x="0" y="0"/>
          <a:ext cx="0" cy="0"/>
          <a:chOff x="0" y="0"/>
          <a:chExt cx="0" cy="0"/>
        </a:xfrm>
      </p:grpSpPr>
      <p:sp>
        <p:nvSpPr>
          <p:cNvPr id="8" name="Rechthoek 7"/>
          <p:cNvSpPr/>
          <p:nvPr userDrawn="1"/>
        </p:nvSpPr>
        <p:spPr>
          <a:xfrm>
            <a:off x="6096001"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inhoud 3"/>
          <p:cNvSpPr>
            <a:spLocks noGrp="1"/>
          </p:cNvSpPr>
          <p:nvPr>
            <p:ph sz="half" idx="2"/>
          </p:nvPr>
        </p:nvSpPr>
        <p:spPr>
          <a:xfrm>
            <a:off x="6553199" y="2278800"/>
            <a:ext cx="5004000" cy="39449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6553198" y="1080000"/>
            <a:ext cx="5005389" cy="948047"/>
          </a:xfrm>
        </p:spPr>
        <p:txBody>
          <a:bodyPr>
            <a:normAutofit/>
          </a:bodyPr>
          <a:lstStyle>
            <a:lvl1pPr>
              <a:defRPr sz="240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r>
              <a:rPr lang="nl-NL"/>
              <a:t>Geweld hoort nergens thuis, nationale meerjaren aanpak huiselijk geweld en kindermishandeling</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spTree>
    <p:extLst>
      <p:ext uri="{BB962C8B-B14F-4D97-AF65-F5344CB8AC3E}">
        <p14:creationId xmlns:p14="http://schemas.microsoft.com/office/powerpoint/2010/main" val="358720853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dia 05 (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r>
              <a:rPr lang="nl-NL"/>
              <a:t>Geweld hoort nergens thuis, nationale meerjaren aanpak huiselijk geweld en kindermishandeling</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431349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eelddia 01 (met footer)">
    <p:spTree>
      <p:nvGrpSpPr>
        <p:cNvPr id="1" name=""/>
        <p:cNvGrpSpPr/>
        <p:nvPr/>
      </p:nvGrpSpPr>
      <p:grpSpPr>
        <a:xfrm>
          <a:off x="0" y="0"/>
          <a:ext cx="0" cy="0"/>
          <a:chOff x="0" y="0"/>
          <a:chExt cx="0" cy="0"/>
        </a:xfrm>
      </p:grpSpPr>
      <p:sp>
        <p:nvSpPr>
          <p:cNvPr id="25" name="Tijdelijke aanduiding voor datum 3"/>
          <p:cNvSpPr>
            <a:spLocks noGrp="1"/>
          </p:cNvSpPr>
          <p:nvPr>
            <p:ph type="dt" sz="half" idx="2"/>
          </p:nvPr>
        </p:nvSpPr>
        <p:spPr>
          <a:xfrm>
            <a:off x="630000" y="6480000"/>
            <a:ext cx="1440000" cy="378000"/>
          </a:xfrm>
          <a:prstGeom prst="rect">
            <a:avLst/>
          </a:prstGeom>
        </p:spPr>
        <p:txBody>
          <a:bodyPr vert="horz" lIns="91440" tIns="0" rIns="91440" bIns="0" rtlCol="0" anchor="ctr" anchorCtr="0"/>
          <a:lstStyle>
            <a:lvl1pPr algn="l">
              <a:defRPr sz="1050">
                <a:solidFill>
                  <a:schemeClr val="tx1"/>
                </a:solidFill>
              </a:defRPr>
            </a:lvl1pPr>
          </a:lstStyle>
          <a:p>
            <a:endParaRPr lang="nl-NL" dirty="0"/>
          </a:p>
        </p:txBody>
      </p:sp>
      <p:sp>
        <p:nvSpPr>
          <p:cNvPr id="26" name="Tijdelijke aanduiding voor voettekst 4"/>
          <p:cNvSpPr>
            <a:spLocks noGrp="1"/>
          </p:cNvSpPr>
          <p:nvPr>
            <p:ph type="ftr" sz="quarter" idx="3"/>
          </p:nvPr>
        </p:nvSpPr>
        <p:spPr>
          <a:xfrm>
            <a:off x="2520000" y="6479687"/>
            <a:ext cx="3576000" cy="378000"/>
          </a:xfrm>
          <a:prstGeom prst="rect">
            <a:avLst/>
          </a:prstGeom>
        </p:spPr>
        <p:txBody>
          <a:bodyPr vert="horz" lIns="91440" tIns="0" rIns="91440" bIns="0" rtlCol="0" anchor="ctr" anchorCtr="0"/>
          <a:lstStyle>
            <a:lvl1pPr algn="l">
              <a:defRPr sz="1050">
                <a:solidFill>
                  <a:schemeClr val="tx1"/>
                </a:solidFill>
              </a:defRPr>
            </a:lvl1pPr>
          </a:lstStyle>
          <a:p>
            <a:r>
              <a:rPr lang="nl-NL"/>
              <a:t>Geweld hoort nergens thuis, nationale meerjaren aanpak huiselijk geweld en kindermishandeling</a:t>
            </a:r>
            <a:endParaRPr lang="nl-NL" dirty="0"/>
          </a:p>
        </p:txBody>
      </p:sp>
      <p:sp>
        <p:nvSpPr>
          <p:cNvPr id="27"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7540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oofdstukdia 02 Wit">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p>
            <a:r>
              <a:rPr lang="nl-NL"/>
              <a:t>Aanpak huiselijk geweld en kindermishandeling in de regio [#regio inoveren]</a:t>
            </a:r>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eeldia 02 (leeg)">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38174"/>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lotdia 01 Oranj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tx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r>
              <a:rPr lang="nl-NL"/>
              <a:t>Geweld hoort nergens thuis, nationale meerjaren aanpak huiselijk geweld en kindermishandeling</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grpSp>
        <p:nvGrpSpPr>
          <p:cNvPr id="9" name="Groeperen 8"/>
          <p:cNvGrpSpPr/>
          <p:nvPr userDrawn="1"/>
        </p:nvGrpSpPr>
        <p:grpSpPr>
          <a:xfrm>
            <a:off x="0" y="0"/>
            <a:ext cx="12192000" cy="1682496"/>
            <a:chOff x="0" y="0"/>
            <a:chExt cx="12192000" cy="1682496"/>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11" name="Rechthoek 10"/>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971951900"/>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lotdia 02 Wit">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bg2"/>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bg1"/>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bg1"/>
                </a:solidFill>
              </a:defRPr>
            </a:lvl1pPr>
          </a:lstStyle>
          <a:p>
            <a:r>
              <a:rPr lang="nl-NL"/>
              <a:t>Geweld hoort nergens thuis, nationale meerjaren aanpak huiselijk geweld en kindermishandeling</a:t>
            </a:r>
            <a:endParaRPr lang="nl-NL" dirty="0"/>
          </a:p>
        </p:txBody>
      </p:sp>
      <p:sp>
        <p:nvSpPr>
          <p:cNvPr id="8" name="Tijdelijke aanduiding voor dianummer 7"/>
          <p:cNvSpPr>
            <a:spLocks noGrp="1"/>
          </p:cNvSpPr>
          <p:nvPr>
            <p:ph type="sldNum" sz="quarter" idx="24"/>
          </p:nvPr>
        </p:nvSpPr>
        <p:spPr/>
        <p:txBody>
          <a:bodyPr/>
          <a:lstStyle>
            <a:lvl1pPr>
              <a:defRPr>
                <a:solidFill>
                  <a:schemeClr val="bg1"/>
                </a:solidFill>
              </a:defRPr>
            </a:lvl1pPr>
          </a:lstStyle>
          <a:p>
            <a:fld id="{10A0A6AF-03C5-477E-939A-E28F7E7F05EA}" type="slidenum">
              <a:rPr lang="nl-NL" smtClean="0"/>
              <a:pPr/>
              <a:t>‹nr.›</a:t>
            </a:fld>
            <a:endParaRPr lang="nl-NL" dirty="0"/>
          </a:p>
        </p:txBody>
      </p:sp>
      <p:grpSp>
        <p:nvGrpSpPr>
          <p:cNvPr id="10" name="Groeperen 9"/>
          <p:cNvGrpSpPr/>
          <p:nvPr userDrawn="1"/>
        </p:nvGrpSpPr>
        <p:grpSpPr>
          <a:xfrm>
            <a:off x="0" y="0"/>
            <a:ext cx="12192000" cy="1682496"/>
            <a:chOff x="0" y="0"/>
            <a:chExt cx="12192000" cy="1682496"/>
          </a:xfrm>
        </p:grpSpPr>
        <p:pic>
          <p:nvPicPr>
            <p:cNvPr id="11" name="Afbeelding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12" name="Rechthoek 11"/>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298592227"/>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lotdia 03 Beeld (donke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tx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r>
              <a:rPr lang="nl-NL"/>
              <a:t>Geweld hoort nergens thuis, nationale meerjaren aanpak huiselijk geweld en kindermishandeling</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grpSp>
        <p:nvGrpSpPr>
          <p:cNvPr id="9" name="Groeperen 8"/>
          <p:cNvGrpSpPr/>
          <p:nvPr userDrawn="1"/>
        </p:nvGrpSpPr>
        <p:grpSpPr>
          <a:xfrm>
            <a:off x="0" y="0"/>
            <a:ext cx="12192000" cy="1682496"/>
            <a:chOff x="0" y="0"/>
            <a:chExt cx="12192000" cy="1682496"/>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11" name="Rechthoek 10"/>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777368523"/>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lotdia 04 Beeld (licht)">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620000"/>
            <a:ext cx="10923588" cy="946800"/>
          </a:xfrm>
        </p:spPr>
        <p:txBody>
          <a:bodyPr anchor="t" anchorCtr="0">
            <a:normAutofit/>
          </a:bodyPr>
          <a:lstStyle>
            <a:lvl1pPr>
              <a:defRPr sz="3600">
                <a:solidFill>
                  <a:schemeClr val="bg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bg1"/>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bg1"/>
                </a:solidFill>
              </a:defRPr>
            </a:lvl1pPr>
          </a:lstStyle>
          <a:p>
            <a:r>
              <a:rPr lang="nl-NL"/>
              <a:t>Geweld hoort nergens thuis, nationale meerjaren aanpak huiselijk geweld en kindermishandeling</a:t>
            </a:r>
            <a:endParaRPr lang="nl-NL" dirty="0"/>
          </a:p>
        </p:txBody>
      </p:sp>
      <p:sp>
        <p:nvSpPr>
          <p:cNvPr id="8" name="Tijdelijke aanduiding voor dianummer 7"/>
          <p:cNvSpPr>
            <a:spLocks noGrp="1"/>
          </p:cNvSpPr>
          <p:nvPr>
            <p:ph type="sldNum" sz="quarter" idx="24"/>
          </p:nvPr>
        </p:nvSpPr>
        <p:spPr/>
        <p:txBody>
          <a:bodyPr/>
          <a:lstStyle>
            <a:lvl1pPr>
              <a:defRPr>
                <a:solidFill>
                  <a:schemeClr val="bg1"/>
                </a:solidFill>
              </a:defRPr>
            </a:lvl1pPr>
          </a:lstStyle>
          <a:p>
            <a:fld id="{10A0A6AF-03C5-477E-939A-E28F7E7F05EA}" type="slidenum">
              <a:rPr lang="nl-NL" smtClean="0"/>
              <a:pPr/>
              <a:t>‹nr.›</a:t>
            </a:fld>
            <a:endParaRPr lang="nl-NL" dirty="0"/>
          </a:p>
        </p:txBody>
      </p:sp>
      <p:grpSp>
        <p:nvGrpSpPr>
          <p:cNvPr id="10" name="Groeperen 9"/>
          <p:cNvGrpSpPr/>
          <p:nvPr userDrawn="1"/>
        </p:nvGrpSpPr>
        <p:grpSpPr>
          <a:xfrm>
            <a:off x="0" y="0"/>
            <a:ext cx="12192000" cy="1682496"/>
            <a:chOff x="0" y="0"/>
            <a:chExt cx="12192000" cy="1682496"/>
          </a:xfrm>
        </p:grpSpPr>
        <p:pic>
          <p:nvPicPr>
            <p:cNvPr id="11" name="Afbeelding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46855"/>
            <a:stretch/>
          </p:blipFill>
          <p:spPr>
            <a:xfrm>
              <a:off x="0" y="0"/>
              <a:ext cx="6479414" cy="1682496"/>
            </a:xfrm>
            <a:prstGeom prst="rect">
              <a:avLst/>
            </a:prstGeom>
          </p:spPr>
        </p:pic>
        <p:sp>
          <p:nvSpPr>
            <p:cNvPr id="12" name="Rechthoek 11"/>
            <p:cNvSpPr/>
            <p:nvPr userDrawn="1"/>
          </p:nvSpPr>
          <p:spPr>
            <a:xfrm>
              <a:off x="1" y="0"/>
              <a:ext cx="12191999" cy="16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202070040"/>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Slotdia 04 Beeld (lich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97106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Hoofdstukdia 03 Beeld (don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80000"/>
            <a:ext cx="10923588" cy="2160000"/>
          </a:xfrm>
        </p:spPr>
        <p:txBody>
          <a:bodyPr/>
          <a:lstStyle>
            <a:lvl1pPr>
              <a:defRPr>
                <a:solidFill>
                  <a:schemeClr val="bg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bg1"/>
                </a:solidFill>
              </a:defRPr>
            </a:lvl1pPr>
          </a:lstStyle>
          <a:p>
            <a:r>
              <a:rPr lang="nl-NL"/>
              <a:t>Aanpak huiselijk geweld en kindermishandeling in de regio [#regio inoveren]</a:t>
            </a:r>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Hoofdstukdia 04 Beeld (li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2400" cy="2160000"/>
          </a:xfrm>
        </p:spPr>
        <p:txBody>
          <a:bodyPr/>
          <a:lstStyle>
            <a:lvl1pPr>
              <a:defRPr>
                <a:solidFill>
                  <a:schemeClr val="tx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tx1"/>
                </a:solidFill>
              </a:defRPr>
            </a:lvl1pPr>
          </a:lstStyle>
          <a:p>
            <a:r>
              <a:rPr lang="nl-NL"/>
              <a:t>Aanpak huiselijk geweld en kindermishandeling in de regio [#regio inoveren]</a:t>
            </a:r>
            <a:endParaRPr lang="nl-NL" dirty="0"/>
          </a:p>
        </p:txBody>
      </p:sp>
      <p:sp>
        <p:nvSpPr>
          <p:cNvPr id="13" name="Tijdelijke aanduiding voor voettekst 12"/>
          <p:cNvSpPr>
            <a:spLocks noGrp="1"/>
          </p:cNvSpPr>
          <p:nvPr>
            <p:ph type="ftr" sz="quarter" idx="11"/>
          </p:nvPr>
        </p:nvSpPr>
        <p:spPr/>
        <p:txBody>
          <a:bodyPr/>
          <a:lstStyle>
            <a:lvl1pPr>
              <a:defRPr>
                <a:solidFill>
                  <a:schemeClr val="tx1"/>
                </a:solidFill>
              </a:defRPr>
            </a:lvl1pPr>
          </a:lstStyle>
          <a:p>
            <a:endParaRPr lang="nl-NL" dirty="0"/>
          </a:p>
        </p:txBody>
      </p:sp>
      <p:sp>
        <p:nvSpPr>
          <p:cNvPr id="14" name="Tijdelijke aanduiding voor dianummer 13"/>
          <p:cNvSpPr>
            <a:spLocks noGrp="1"/>
          </p:cNvSpPr>
          <p:nvPr>
            <p:ph type="sldNum" sz="quarter" idx="12"/>
          </p:nvPr>
        </p:nvSpPr>
        <p:spPr/>
        <p:txBody>
          <a:bodyPr/>
          <a:lstStyle>
            <a:lvl1pPr>
              <a:defRPr>
                <a:solidFill>
                  <a:schemeClr val="bg1"/>
                </a:solidFill>
              </a:defRPr>
            </a:lvl1pPr>
          </a:lstStyle>
          <a:p>
            <a:fld id="{10A0A6AF-03C5-477E-939A-E28F7E7F05EA}" type="slidenum">
              <a:rPr lang="nl-NL" smtClean="0"/>
              <a:pPr/>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Hoofdstukdia 05 Extra kleur">
    <p:bg>
      <p:bgPr>
        <a:solidFill>
          <a:srgbClr val="8FCAE7"/>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000" y="1079999"/>
            <a:ext cx="10923588" cy="2160000"/>
          </a:xfrm>
        </p:spPr>
        <p:txBody>
          <a:bodyPr/>
          <a:lstStyle>
            <a:lvl1pPr>
              <a:defRPr>
                <a:solidFill>
                  <a:schemeClr val="tx1"/>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tx1"/>
                </a:solidFill>
              </a:defRPr>
            </a:lvl1pPr>
          </a:lstStyle>
          <a:p>
            <a:r>
              <a:rPr lang="nl-NL"/>
              <a:t>Aanpak huiselijk geweld en kindermishandeling in de regio [#regio inoveren]</a:t>
            </a:r>
            <a:endParaRPr lang="nl-NL" dirty="0"/>
          </a:p>
        </p:txBody>
      </p:sp>
      <p:sp>
        <p:nvSpPr>
          <p:cNvPr id="13" name="Tijdelijke aanduiding voor voettekst 12"/>
          <p:cNvSpPr>
            <a:spLocks noGrp="1"/>
          </p:cNvSpPr>
          <p:nvPr>
            <p:ph type="ftr" sz="quarter" idx="11"/>
          </p:nvPr>
        </p:nvSpPr>
        <p:spPr/>
        <p:txBody>
          <a:bodyPr/>
          <a:lstStyle>
            <a:lvl1pPr>
              <a:defRPr>
                <a:solidFill>
                  <a:schemeClr val="tx1"/>
                </a:solidFill>
              </a:defRPr>
            </a:lvl1pPr>
          </a:lstStyle>
          <a:p>
            <a:endParaRPr lang="nl-NL" dirty="0"/>
          </a:p>
        </p:txBody>
      </p:sp>
      <p:sp>
        <p:nvSpPr>
          <p:cNvPr id="14" name="Tijdelijke aanduiding voor dianummer 13"/>
          <p:cNvSpPr>
            <a:spLocks noGrp="1"/>
          </p:cNvSpPr>
          <p:nvPr>
            <p:ph type="sldNum" sz="quarter" idx="12"/>
          </p:nvPr>
        </p:nvSpPr>
        <p:spPr/>
        <p:txBody>
          <a:bodyPr/>
          <a:lstStyle>
            <a:lvl1pPr>
              <a:defRPr>
                <a:solidFill>
                  <a:schemeClr val="tx1"/>
                </a:solidFill>
              </a:defRPr>
            </a:lvl1pPr>
          </a:lstStyle>
          <a:p>
            <a:fld id="{10A0A6AF-03C5-477E-939A-E28F7E7F05EA}" type="slidenum">
              <a:rPr lang="nl-NL" smtClean="0"/>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image" Target="../media/image2.pn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080000"/>
            <a:ext cx="10923588" cy="948047"/>
          </a:xfrm>
          <a:prstGeom prst="rect">
            <a:avLst/>
          </a:prstGeom>
        </p:spPr>
        <p:txBody>
          <a:bodyPr vert="horz" lIns="91440" tIns="0" rIns="9144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278800"/>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1" name="Tijdelijke aanduiding voor datum 3"/>
          <p:cNvSpPr>
            <a:spLocks noGrp="1"/>
          </p:cNvSpPr>
          <p:nvPr>
            <p:ph type="dt" sz="half" idx="2"/>
          </p:nvPr>
        </p:nvSpPr>
        <p:spPr>
          <a:xfrm>
            <a:off x="630000" y="6480000"/>
            <a:ext cx="1440000" cy="378000"/>
          </a:xfrm>
          <a:prstGeom prst="rect">
            <a:avLst/>
          </a:prstGeom>
        </p:spPr>
        <p:txBody>
          <a:bodyPr vert="horz" lIns="91440" tIns="0" rIns="91440" bIns="0" rtlCol="0" anchor="ctr" anchorCtr="0"/>
          <a:lstStyle>
            <a:lvl1pPr algn="l">
              <a:defRPr sz="1050">
                <a:solidFill>
                  <a:schemeClr val="tx1"/>
                </a:solidFill>
              </a:defRPr>
            </a:lvl1pPr>
          </a:lstStyle>
          <a:p>
            <a:r>
              <a:rPr lang="nl-NL" dirty="0"/>
              <a:t>Aanpak huiselijk geweld en kindermishandeling in de regio [#regio </a:t>
            </a:r>
            <a:r>
              <a:rPr lang="nl-NL" dirty="0" err="1"/>
              <a:t>inoveren</a:t>
            </a:r>
            <a:r>
              <a:rPr lang="nl-NL" dirty="0"/>
              <a:t>]</a:t>
            </a:r>
          </a:p>
        </p:txBody>
      </p:sp>
      <p:sp>
        <p:nvSpPr>
          <p:cNvPr id="14" name="Tijdelijke aanduiding voor voettekst 4"/>
          <p:cNvSpPr>
            <a:spLocks noGrp="1"/>
          </p:cNvSpPr>
          <p:nvPr>
            <p:ph type="ftr" sz="quarter" idx="3"/>
          </p:nvPr>
        </p:nvSpPr>
        <p:spPr>
          <a:xfrm>
            <a:off x="2520000" y="6479687"/>
            <a:ext cx="3576000" cy="378000"/>
          </a:xfrm>
          <a:prstGeom prst="rect">
            <a:avLst/>
          </a:prstGeom>
        </p:spPr>
        <p:txBody>
          <a:bodyPr vert="horz" lIns="91440" tIns="0" rIns="91440" bIns="0" rtlCol="0" anchor="ctr" anchorCtr="0"/>
          <a:lstStyle>
            <a:lvl1pPr algn="l">
              <a:defRPr sz="1050">
                <a:solidFill>
                  <a:schemeClr val="tx1"/>
                </a:solidFill>
              </a:defRPr>
            </a:lvl1pPr>
          </a:lstStyle>
          <a:p>
            <a:endParaRPr lang="nl-NL" dirty="0"/>
          </a:p>
        </p:txBody>
      </p:sp>
      <p:sp>
        <p:nvSpPr>
          <p:cNvPr id="15"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4" r:id="rId3"/>
    <p:sldLayoutId id="2147483745" r:id="rId4"/>
    <p:sldLayoutId id="2147483746" r:id="rId5"/>
    <p:sldLayoutId id="2147483654" r:id="rId6"/>
    <p:sldLayoutId id="2147483747" r:id="rId7"/>
    <p:sldLayoutId id="2147483748" r:id="rId8"/>
    <p:sldLayoutId id="2147483749" r:id="rId9"/>
    <p:sldLayoutId id="2147483650" r:id="rId10"/>
    <p:sldLayoutId id="2147483652" r:id="rId11"/>
    <p:sldLayoutId id="2147483752" r:id="rId12"/>
    <p:sldLayoutId id="2147483753" r:id="rId13"/>
    <p:sldLayoutId id="2147483750" r:id="rId14"/>
    <p:sldLayoutId id="2147483725" r:id="rId15"/>
    <p:sldLayoutId id="2147483718" r:id="rId16"/>
    <p:sldLayoutId id="2147483723" r:id="rId17"/>
    <p:sldLayoutId id="2147483754" r:id="rId18"/>
    <p:sldLayoutId id="2147483755" r:id="rId19"/>
    <p:sldLayoutId id="2147483756" r:id="rId20"/>
    <p:sldLayoutId id="2147483757" r:id="rId21"/>
    <p:sldLayoutId id="2147483758" r:id="rId22"/>
  </p:sldLayoutIdLst>
  <p:hf sldNum="0" hdr="0" ft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100000"/>
        </a:lnSpc>
        <a:spcBef>
          <a:spcPts val="1200"/>
        </a:spcBef>
        <a:buClr>
          <a:srgbClr val="8FCAE7"/>
        </a:buClr>
        <a:buSzPct val="80000"/>
        <a:buFont typeface=".AppleSystemUIFont" charset="-120"/>
        <a:buChar char="•"/>
        <a:defRPr sz="2400" kern="1200">
          <a:solidFill>
            <a:schemeClr val="tx1"/>
          </a:solidFill>
          <a:latin typeface="+mn-lt"/>
          <a:ea typeface="+mn-ea"/>
          <a:cs typeface="+mn-cs"/>
        </a:defRPr>
      </a:lvl1pPr>
      <a:lvl2pPr marL="630000" indent="-316800" algn="l" defTabSz="914400" rtl="0" eaLnBrk="1" latinLnBrk="0" hangingPunct="1">
        <a:lnSpc>
          <a:spcPct val="100000"/>
        </a:lnSpc>
        <a:spcBef>
          <a:spcPts val="1000"/>
        </a:spcBef>
        <a:buClr>
          <a:srgbClr val="8FCAE7"/>
        </a:buClr>
        <a:buFont typeface=".AppleSystemUIFont" charset="-120"/>
        <a:buChar char="•"/>
        <a:defRPr sz="2000" kern="1200">
          <a:solidFill>
            <a:schemeClr val="tx1"/>
          </a:solidFill>
          <a:latin typeface="+mn-lt"/>
          <a:ea typeface="+mn-ea"/>
          <a:cs typeface="+mn-cs"/>
        </a:defRPr>
      </a:lvl2pPr>
      <a:lvl3pPr marL="946800" indent="-316800" algn="l" defTabSz="914400" rtl="0" eaLnBrk="1" latinLnBrk="0" hangingPunct="1">
        <a:lnSpc>
          <a:spcPct val="100000"/>
        </a:lnSpc>
        <a:spcBef>
          <a:spcPts val="800"/>
        </a:spcBef>
        <a:buClr>
          <a:srgbClr val="8FCAE7"/>
        </a:buClr>
        <a:buFont typeface=".AppleSystemUIFont" charset="-120"/>
        <a:buChar char="•"/>
        <a:defRPr sz="1800" kern="1200">
          <a:solidFill>
            <a:schemeClr val="tx1"/>
          </a:solidFill>
          <a:latin typeface="+mn-lt"/>
          <a:ea typeface="+mn-ea"/>
          <a:cs typeface="+mn-cs"/>
        </a:defRPr>
      </a:lvl3pPr>
      <a:lvl4pPr marL="1260000" indent="-316800" algn="l" defTabSz="914400" rtl="0" eaLnBrk="1" latinLnBrk="0" hangingPunct="1">
        <a:lnSpc>
          <a:spcPct val="100000"/>
        </a:lnSpc>
        <a:spcBef>
          <a:spcPts val="600"/>
        </a:spcBef>
        <a:buClr>
          <a:srgbClr val="8FCAE7"/>
        </a:buClr>
        <a:buFont typeface=".AppleSystemUIFont" charset="-120"/>
        <a:buChar char="•"/>
        <a:defRPr sz="1800" kern="1200">
          <a:solidFill>
            <a:schemeClr val="tx1"/>
          </a:solidFill>
          <a:latin typeface="+mn-lt"/>
          <a:ea typeface="+mn-ea"/>
          <a:cs typeface="+mn-cs"/>
        </a:defRPr>
      </a:lvl4pPr>
      <a:lvl5pPr marL="1576800" indent="-316800" algn="l" defTabSz="914400" rtl="0" eaLnBrk="1" latinLnBrk="0" hangingPunct="1">
        <a:lnSpc>
          <a:spcPct val="100000"/>
        </a:lnSpc>
        <a:spcBef>
          <a:spcPts val="600"/>
        </a:spcBef>
        <a:buClr>
          <a:srgbClr val="8FCAE7"/>
        </a:buClr>
        <a:buFont typeface=".AppleSystemUIFont" charset="-120"/>
        <a:buChar char="•"/>
        <a:defRPr sz="1600" kern="1200">
          <a:solidFill>
            <a:schemeClr val="tx1"/>
          </a:solidFill>
          <a:latin typeface="+mn-lt"/>
          <a:ea typeface="+mn-ea"/>
          <a:cs typeface="+mn-cs"/>
        </a:defRPr>
      </a:lvl5pPr>
      <a:lvl6pPr marL="1890000" indent="-316800" algn="l" defTabSz="914400" rtl="0" eaLnBrk="1" latinLnBrk="0" hangingPunct="1">
        <a:lnSpc>
          <a:spcPct val="100000"/>
        </a:lnSpc>
        <a:spcBef>
          <a:spcPts val="600"/>
        </a:spcBef>
        <a:buClr>
          <a:srgbClr val="8FCAE7"/>
        </a:buClr>
        <a:buFont typeface=".AppleSystemUIFont" charset="-120"/>
        <a:buChar char="•"/>
        <a:defRPr sz="1400" kern="1200">
          <a:solidFill>
            <a:schemeClr val="tx1"/>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393"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080000"/>
            <a:ext cx="10923588" cy="948047"/>
          </a:xfrm>
          <a:prstGeom prst="rect">
            <a:avLst/>
          </a:prstGeom>
        </p:spPr>
        <p:txBody>
          <a:bodyPr vert="horz" lIns="91440" tIns="0" rIns="9144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278800"/>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1" name="Tijdelijke aanduiding voor datum 3"/>
          <p:cNvSpPr>
            <a:spLocks noGrp="1"/>
          </p:cNvSpPr>
          <p:nvPr>
            <p:ph type="dt" sz="half" idx="2"/>
          </p:nvPr>
        </p:nvSpPr>
        <p:spPr>
          <a:xfrm>
            <a:off x="630000" y="6480000"/>
            <a:ext cx="1440000" cy="378000"/>
          </a:xfrm>
          <a:prstGeom prst="rect">
            <a:avLst/>
          </a:prstGeom>
        </p:spPr>
        <p:txBody>
          <a:bodyPr vert="horz" lIns="91440" tIns="0" rIns="91440" bIns="0" rtlCol="0" anchor="ctr" anchorCtr="0"/>
          <a:lstStyle>
            <a:lvl1pPr algn="l">
              <a:defRPr sz="1050">
                <a:solidFill>
                  <a:schemeClr val="tx1"/>
                </a:solidFill>
              </a:defRPr>
            </a:lvl1pPr>
          </a:lstStyle>
          <a:p>
            <a:r>
              <a:rPr lang="nl-NL"/>
              <a:t>Aanpak huiselijk geweld en kindermishandeling in de regio [#regio inoveren]</a:t>
            </a:r>
            <a:endParaRPr lang="nl-NL" dirty="0"/>
          </a:p>
        </p:txBody>
      </p:sp>
      <p:sp>
        <p:nvSpPr>
          <p:cNvPr id="14" name="Tijdelijke aanduiding voor voettekst 4"/>
          <p:cNvSpPr>
            <a:spLocks noGrp="1"/>
          </p:cNvSpPr>
          <p:nvPr>
            <p:ph type="ftr" sz="quarter" idx="3"/>
          </p:nvPr>
        </p:nvSpPr>
        <p:spPr>
          <a:xfrm>
            <a:off x="2520000" y="6479687"/>
            <a:ext cx="3576000" cy="378000"/>
          </a:xfrm>
          <a:prstGeom prst="rect">
            <a:avLst/>
          </a:prstGeom>
        </p:spPr>
        <p:txBody>
          <a:bodyPr vert="horz" lIns="91440" tIns="0" rIns="91440" bIns="0" rtlCol="0" anchor="ctr" anchorCtr="0"/>
          <a:lstStyle>
            <a:lvl1pPr algn="l">
              <a:defRPr sz="1050">
                <a:solidFill>
                  <a:schemeClr val="tx1"/>
                </a:solidFill>
              </a:defRPr>
            </a:lvl1pPr>
          </a:lstStyle>
          <a:p>
            <a:endParaRPr lang="nl-NL" dirty="0"/>
          </a:p>
        </p:txBody>
      </p:sp>
      <p:sp>
        <p:nvSpPr>
          <p:cNvPr id="15"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0543386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Lst>
  <p:hf sldNum="0" hdr="0" ft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100000"/>
        </a:lnSpc>
        <a:spcBef>
          <a:spcPts val="1200"/>
        </a:spcBef>
        <a:buClr>
          <a:srgbClr val="8FCAE7"/>
        </a:buClr>
        <a:buSzPct val="80000"/>
        <a:buFont typeface=".AppleSystemUIFont" charset="-120"/>
        <a:buChar char="•"/>
        <a:defRPr sz="2400" kern="1200">
          <a:solidFill>
            <a:schemeClr val="tx1"/>
          </a:solidFill>
          <a:latin typeface="+mn-lt"/>
          <a:ea typeface="+mn-ea"/>
          <a:cs typeface="+mn-cs"/>
        </a:defRPr>
      </a:lvl1pPr>
      <a:lvl2pPr marL="630000" indent="-316800" algn="l" defTabSz="914400" rtl="0" eaLnBrk="1" latinLnBrk="0" hangingPunct="1">
        <a:lnSpc>
          <a:spcPct val="100000"/>
        </a:lnSpc>
        <a:spcBef>
          <a:spcPts val="1000"/>
        </a:spcBef>
        <a:buClr>
          <a:srgbClr val="8FCAE7"/>
        </a:buClr>
        <a:buFont typeface=".AppleSystemUIFont" charset="-120"/>
        <a:buChar char="•"/>
        <a:defRPr sz="2000" kern="1200">
          <a:solidFill>
            <a:schemeClr val="tx1"/>
          </a:solidFill>
          <a:latin typeface="+mn-lt"/>
          <a:ea typeface="+mn-ea"/>
          <a:cs typeface="+mn-cs"/>
        </a:defRPr>
      </a:lvl2pPr>
      <a:lvl3pPr marL="946800" indent="-316800" algn="l" defTabSz="914400" rtl="0" eaLnBrk="1" latinLnBrk="0" hangingPunct="1">
        <a:lnSpc>
          <a:spcPct val="100000"/>
        </a:lnSpc>
        <a:spcBef>
          <a:spcPts val="800"/>
        </a:spcBef>
        <a:buClr>
          <a:srgbClr val="8FCAE7"/>
        </a:buClr>
        <a:buFont typeface=".AppleSystemUIFont" charset="-120"/>
        <a:buChar char="•"/>
        <a:defRPr sz="1800" kern="1200">
          <a:solidFill>
            <a:schemeClr val="tx1"/>
          </a:solidFill>
          <a:latin typeface="+mn-lt"/>
          <a:ea typeface="+mn-ea"/>
          <a:cs typeface="+mn-cs"/>
        </a:defRPr>
      </a:lvl3pPr>
      <a:lvl4pPr marL="1260000" indent="-316800" algn="l" defTabSz="914400" rtl="0" eaLnBrk="1" latinLnBrk="0" hangingPunct="1">
        <a:lnSpc>
          <a:spcPct val="100000"/>
        </a:lnSpc>
        <a:spcBef>
          <a:spcPts val="600"/>
        </a:spcBef>
        <a:buClr>
          <a:srgbClr val="8FCAE7"/>
        </a:buClr>
        <a:buFont typeface=".AppleSystemUIFont" charset="-120"/>
        <a:buChar char="•"/>
        <a:defRPr sz="1800" kern="1200">
          <a:solidFill>
            <a:schemeClr val="tx1"/>
          </a:solidFill>
          <a:latin typeface="+mn-lt"/>
          <a:ea typeface="+mn-ea"/>
          <a:cs typeface="+mn-cs"/>
        </a:defRPr>
      </a:lvl4pPr>
      <a:lvl5pPr marL="1576800" indent="-316800" algn="l" defTabSz="914400" rtl="0" eaLnBrk="1" latinLnBrk="0" hangingPunct="1">
        <a:lnSpc>
          <a:spcPct val="100000"/>
        </a:lnSpc>
        <a:spcBef>
          <a:spcPts val="600"/>
        </a:spcBef>
        <a:buClr>
          <a:srgbClr val="8FCAE7"/>
        </a:buClr>
        <a:buFont typeface=".AppleSystemUIFont" charset="-120"/>
        <a:buChar char="•"/>
        <a:defRPr sz="1600" kern="1200">
          <a:solidFill>
            <a:schemeClr val="tx1"/>
          </a:solidFill>
          <a:latin typeface="+mn-lt"/>
          <a:ea typeface="+mn-ea"/>
          <a:cs typeface="+mn-cs"/>
        </a:defRPr>
      </a:lvl5pPr>
      <a:lvl6pPr marL="1890000" indent="-316800" algn="l" defTabSz="914400" rtl="0" eaLnBrk="1" latinLnBrk="0" hangingPunct="1">
        <a:lnSpc>
          <a:spcPct val="100000"/>
        </a:lnSpc>
        <a:spcBef>
          <a:spcPts val="600"/>
        </a:spcBef>
        <a:buClr>
          <a:srgbClr val="8FCAE7"/>
        </a:buClr>
        <a:buFont typeface=".AppleSystemUIFont" charset="-120"/>
        <a:buChar char="•"/>
        <a:defRPr sz="1400" kern="1200">
          <a:solidFill>
            <a:schemeClr val="tx1"/>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393">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8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080000"/>
            <a:ext cx="10923588" cy="948047"/>
          </a:xfrm>
          <a:prstGeom prst="rect">
            <a:avLst/>
          </a:prstGeom>
        </p:spPr>
        <p:txBody>
          <a:bodyPr vert="horz" lIns="91440" tIns="0" rIns="9144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278800"/>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1" name="Tijdelijke aanduiding voor datum 3"/>
          <p:cNvSpPr>
            <a:spLocks noGrp="1"/>
          </p:cNvSpPr>
          <p:nvPr>
            <p:ph type="dt" sz="half" idx="2"/>
          </p:nvPr>
        </p:nvSpPr>
        <p:spPr>
          <a:xfrm>
            <a:off x="630000" y="6480000"/>
            <a:ext cx="1440000" cy="378000"/>
          </a:xfrm>
          <a:prstGeom prst="rect">
            <a:avLst/>
          </a:prstGeom>
        </p:spPr>
        <p:txBody>
          <a:bodyPr vert="horz" lIns="91440" tIns="0" rIns="91440" bIns="0" rtlCol="0" anchor="ctr" anchorCtr="0"/>
          <a:lstStyle>
            <a:lvl1pPr algn="l">
              <a:defRPr sz="1050">
                <a:solidFill>
                  <a:schemeClr val="tx1"/>
                </a:solidFill>
              </a:defRPr>
            </a:lvl1pPr>
          </a:lstStyle>
          <a:p>
            <a:endParaRPr lang="nl-NL" dirty="0"/>
          </a:p>
        </p:txBody>
      </p:sp>
      <p:sp>
        <p:nvSpPr>
          <p:cNvPr id="14" name="Tijdelijke aanduiding voor voettekst 4"/>
          <p:cNvSpPr>
            <a:spLocks noGrp="1"/>
          </p:cNvSpPr>
          <p:nvPr>
            <p:ph type="ftr" sz="quarter" idx="3"/>
          </p:nvPr>
        </p:nvSpPr>
        <p:spPr>
          <a:xfrm>
            <a:off x="2520000" y="6479687"/>
            <a:ext cx="3576000" cy="378000"/>
          </a:xfrm>
          <a:prstGeom prst="rect">
            <a:avLst/>
          </a:prstGeom>
        </p:spPr>
        <p:txBody>
          <a:bodyPr vert="horz" lIns="91440" tIns="0" rIns="91440" bIns="0" rtlCol="0" anchor="ctr" anchorCtr="0"/>
          <a:lstStyle>
            <a:lvl1pPr algn="l">
              <a:defRPr sz="1050">
                <a:solidFill>
                  <a:schemeClr val="tx1"/>
                </a:solidFill>
              </a:defRPr>
            </a:lvl1pPr>
          </a:lstStyle>
          <a:p>
            <a:r>
              <a:rPr lang="nl-NL"/>
              <a:t>Geweld hoort nergens thuis, nationale meerjaren aanpak huiselijk geweld en kindermishandeling</a:t>
            </a:r>
            <a:endParaRPr lang="nl-NL" dirty="0"/>
          </a:p>
        </p:txBody>
      </p:sp>
      <p:sp>
        <p:nvSpPr>
          <p:cNvPr id="15"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pic>
        <p:nvPicPr>
          <p:cNvPr id="7" name="Afbeelding 6"/>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524000" y="0"/>
            <a:ext cx="9144000" cy="1012698"/>
          </a:xfrm>
          <a:prstGeom prst="rect">
            <a:avLst/>
          </a:prstGeom>
        </p:spPr>
      </p:pic>
    </p:spTree>
    <p:extLst>
      <p:ext uri="{BB962C8B-B14F-4D97-AF65-F5344CB8AC3E}">
        <p14:creationId xmlns:p14="http://schemas.microsoft.com/office/powerpoint/2010/main" val="349228262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100000"/>
        </a:lnSpc>
        <a:spcBef>
          <a:spcPts val="1200"/>
        </a:spcBef>
        <a:buClr>
          <a:srgbClr val="8FCAE7"/>
        </a:buClr>
        <a:buSzPct val="80000"/>
        <a:buFont typeface=".AppleSystemUIFont" charset="-120"/>
        <a:buChar char="•"/>
        <a:defRPr sz="2400" kern="1200">
          <a:solidFill>
            <a:schemeClr val="tx1"/>
          </a:solidFill>
          <a:latin typeface="+mn-lt"/>
          <a:ea typeface="+mn-ea"/>
          <a:cs typeface="+mn-cs"/>
        </a:defRPr>
      </a:lvl1pPr>
      <a:lvl2pPr marL="630000" indent="-316800" algn="l" defTabSz="914400" rtl="0" eaLnBrk="1" latinLnBrk="0" hangingPunct="1">
        <a:lnSpc>
          <a:spcPct val="100000"/>
        </a:lnSpc>
        <a:spcBef>
          <a:spcPts val="1000"/>
        </a:spcBef>
        <a:buClr>
          <a:srgbClr val="8FCAE7"/>
        </a:buClr>
        <a:buFont typeface=".AppleSystemUIFont" charset="-120"/>
        <a:buChar char="•"/>
        <a:defRPr sz="2000" kern="1200">
          <a:solidFill>
            <a:schemeClr val="tx1"/>
          </a:solidFill>
          <a:latin typeface="+mn-lt"/>
          <a:ea typeface="+mn-ea"/>
          <a:cs typeface="+mn-cs"/>
        </a:defRPr>
      </a:lvl2pPr>
      <a:lvl3pPr marL="946800" indent="-316800" algn="l" defTabSz="914400" rtl="0" eaLnBrk="1" latinLnBrk="0" hangingPunct="1">
        <a:lnSpc>
          <a:spcPct val="100000"/>
        </a:lnSpc>
        <a:spcBef>
          <a:spcPts val="800"/>
        </a:spcBef>
        <a:buClr>
          <a:srgbClr val="8FCAE7"/>
        </a:buClr>
        <a:buFont typeface=".AppleSystemUIFont" charset="-120"/>
        <a:buChar char="•"/>
        <a:defRPr sz="1800" kern="1200">
          <a:solidFill>
            <a:schemeClr val="tx1"/>
          </a:solidFill>
          <a:latin typeface="+mn-lt"/>
          <a:ea typeface="+mn-ea"/>
          <a:cs typeface="+mn-cs"/>
        </a:defRPr>
      </a:lvl3pPr>
      <a:lvl4pPr marL="1260000" indent="-316800" algn="l" defTabSz="914400" rtl="0" eaLnBrk="1" latinLnBrk="0" hangingPunct="1">
        <a:lnSpc>
          <a:spcPct val="100000"/>
        </a:lnSpc>
        <a:spcBef>
          <a:spcPts val="600"/>
        </a:spcBef>
        <a:buClr>
          <a:srgbClr val="8FCAE7"/>
        </a:buClr>
        <a:buFont typeface=".AppleSystemUIFont" charset="-120"/>
        <a:buChar char="•"/>
        <a:defRPr sz="1800" kern="1200">
          <a:solidFill>
            <a:schemeClr val="tx1"/>
          </a:solidFill>
          <a:latin typeface="+mn-lt"/>
          <a:ea typeface="+mn-ea"/>
          <a:cs typeface="+mn-cs"/>
        </a:defRPr>
      </a:lvl4pPr>
      <a:lvl5pPr marL="1576800" indent="-316800" algn="l" defTabSz="914400" rtl="0" eaLnBrk="1" latinLnBrk="0" hangingPunct="1">
        <a:lnSpc>
          <a:spcPct val="100000"/>
        </a:lnSpc>
        <a:spcBef>
          <a:spcPts val="600"/>
        </a:spcBef>
        <a:buClr>
          <a:srgbClr val="8FCAE7"/>
        </a:buClr>
        <a:buFont typeface=".AppleSystemUIFont" charset="-120"/>
        <a:buChar char="•"/>
        <a:defRPr sz="1600" kern="1200">
          <a:solidFill>
            <a:schemeClr val="tx1"/>
          </a:solidFill>
          <a:latin typeface="+mn-lt"/>
          <a:ea typeface="+mn-ea"/>
          <a:cs typeface="+mn-cs"/>
        </a:defRPr>
      </a:lvl5pPr>
      <a:lvl6pPr marL="1890000" indent="-316800" algn="l" defTabSz="914400" rtl="0" eaLnBrk="1" latinLnBrk="0" hangingPunct="1">
        <a:lnSpc>
          <a:spcPct val="100000"/>
        </a:lnSpc>
        <a:spcBef>
          <a:spcPts val="600"/>
        </a:spcBef>
        <a:buClr>
          <a:srgbClr val="8FCAE7"/>
        </a:buClr>
        <a:buFont typeface=".AppleSystemUIFont" charset="-120"/>
        <a:buChar char="•"/>
        <a:defRPr sz="1400" kern="1200">
          <a:solidFill>
            <a:schemeClr val="tx1"/>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393">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8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6097200" y="0"/>
            <a:ext cx="6094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Ondertitel 1"/>
          <p:cNvSpPr>
            <a:spLocks noGrp="1"/>
          </p:cNvSpPr>
          <p:nvPr>
            <p:ph type="subTitle" idx="1"/>
          </p:nvPr>
        </p:nvSpPr>
        <p:spPr>
          <a:xfrm>
            <a:off x="630000" y="5040000"/>
            <a:ext cx="5376000" cy="1093967"/>
          </a:xfrm>
        </p:spPr>
        <p:txBody>
          <a:bodyPr>
            <a:normAutofit/>
          </a:bodyPr>
          <a:lstStyle/>
          <a:p>
            <a:r>
              <a:rPr lang="nl-NL" sz="2800" dirty="0"/>
              <a:t>Geweld hoort nergens thuis</a:t>
            </a:r>
          </a:p>
          <a:p>
            <a:endParaRPr lang="nl-NL" dirty="0"/>
          </a:p>
        </p:txBody>
      </p:sp>
      <p:sp>
        <p:nvSpPr>
          <p:cNvPr id="4" name="Titel 3"/>
          <p:cNvSpPr>
            <a:spLocks noGrp="1"/>
          </p:cNvSpPr>
          <p:nvPr>
            <p:ph type="title"/>
          </p:nvPr>
        </p:nvSpPr>
        <p:spPr>
          <a:xfrm>
            <a:off x="630000" y="1620000"/>
            <a:ext cx="5376000" cy="2649658"/>
          </a:xfrm>
        </p:spPr>
        <p:txBody>
          <a:bodyPr>
            <a:normAutofit/>
          </a:bodyPr>
          <a:lstStyle/>
          <a:p>
            <a:r>
              <a:rPr lang="nl-NL" sz="3200" dirty="0">
                <a:solidFill>
                  <a:schemeClr val="accent1"/>
                </a:solidFill>
              </a:rPr>
              <a:t>Ervaringsdeskundigheid als 3</a:t>
            </a:r>
            <a:r>
              <a:rPr lang="nl-NL" sz="3200" baseline="30000" dirty="0">
                <a:solidFill>
                  <a:schemeClr val="accent1"/>
                </a:solidFill>
              </a:rPr>
              <a:t>e</a:t>
            </a:r>
            <a:r>
              <a:rPr lang="nl-NL" sz="3200" dirty="0">
                <a:solidFill>
                  <a:schemeClr val="accent1"/>
                </a:solidFill>
              </a:rPr>
              <a:t> kennisbron in de aanpak van </a:t>
            </a:r>
            <a:br>
              <a:rPr lang="nl-NL" sz="3200" dirty="0">
                <a:solidFill>
                  <a:schemeClr val="accent1"/>
                </a:solidFill>
              </a:rPr>
            </a:br>
            <a:r>
              <a:rPr lang="nl-NL" sz="3200" dirty="0">
                <a:solidFill>
                  <a:schemeClr val="accent1"/>
                </a:solidFill>
              </a:rPr>
              <a:t>huiselijk geweld &amp; kindermishandeling </a:t>
            </a:r>
          </a:p>
        </p:txBody>
      </p:sp>
      <p:sp>
        <p:nvSpPr>
          <p:cNvPr id="9" name="Ovaal 8"/>
          <p:cNvSpPr/>
          <p:nvPr/>
        </p:nvSpPr>
        <p:spPr>
          <a:xfrm>
            <a:off x="6984600" y="976174"/>
            <a:ext cx="4320000" cy="43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2"/>
          <p:cNvSpPr txBox="1">
            <a:spLocks/>
          </p:cNvSpPr>
          <p:nvPr/>
        </p:nvSpPr>
        <p:spPr>
          <a:xfrm>
            <a:off x="6096000" y="5433391"/>
            <a:ext cx="6096000" cy="821635"/>
          </a:xfrm>
          <a:prstGeom prst="rect">
            <a:avLst/>
          </a:prstGeom>
        </p:spPr>
        <p:txBody>
          <a:bodyPr vert="horz" lIns="91440" tIns="0" rIns="91440" bIns="0" rtlCol="0" anchor="ctr" anchorCtr="0"/>
          <a:lstStyle>
            <a:defPPr>
              <a:defRPr lang="nl-NL"/>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800" dirty="0">
                <a:solidFill>
                  <a:schemeClr val="tx1"/>
                </a:solidFill>
              </a:rPr>
              <a:t>Verbeterplan ZHE 2021-2023</a:t>
            </a:r>
          </a:p>
        </p:txBody>
      </p:sp>
      <p:sp>
        <p:nvSpPr>
          <p:cNvPr id="11" name="AutoShape 2" descr="ogo Huisje LR.jpg"/>
          <p:cNvSpPr>
            <a:spLocks noChangeAspect="1" noChangeArrowheads="1"/>
          </p:cNvSpPr>
          <p:nvPr/>
        </p:nvSpPr>
        <p:spPr bwMode="auto">
          <a:xfrm>
            <a:off x="0" y="0"/>
            <a:ext cx="1990725" cy="1990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3" name="Afbeelding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6996" y="943825"/>
            <a:ext cx="3780299" cy="3780299"/>
          </a:xfrm>
          <a:prstGeom prst="rect">
            <a:avLst/>
          </a:prstGeom>
        </p:spPr>
      </p:pic>
      <p:sp>
        <p:nvSpPr>
          <p:cNvPr id="12" name="Ondertitel 1">
            <a:extLst>
              <a:ext uri="{FF2B5EF4-FFF2-40B4-BE49-F238E27FC236}">
                <a16:creationId xmlns:a16="http://schemas.microsoft.com/office/drawing/2014/main" id="{7087F427-D3E3-4B63-87C3-C1953252B626}"/>
              </a:ext>
            </a:extLst>
          </p:cNvPr>
          <p:cNvSpPr txBox="1">
            <a:spLocks/>
          </p:cNvSpPr>
          <p:nvPr/>
        </p:nvSpPr>
        <p:spPr>
          <a:xfrm>
            <a:off x="611946" y="4724124"/>
            <a:ext cx="5376001" cy="1639731"/>
          </a:xfrm>
          <a:prstGeom prst="rect">
            <a:avLst/>
          </a:prstGeom>
        </p:spPr>
        <p:txBody>
          <a:bodyPr vert="horz" lIns="90000" tIns="46800" rIns="90000" bIns="45720" rtlCol="0">
            <a:noAutofit/>
          </a:bodyPr>
          <a:lstStyle>
            <a:lvl1pPr marL="0" indent="0" algn="l" defTabSz="914400" rtl="0" eaLnBrk="1" latinLnBrk="0" hangingPunct="1">
              <a:lnSpc>
                <a:spcPct val="100000"/>
              </a:lnSpc>
              <a:spcBef>
                <a:spcPts val="1200"/>
              </a:spcBef>
              <a:buClr>
                <a:srgbClr val="8FCAE7"/>
              </a:buClr>
              <a:buSzPct val="80000"/>
              <a:buFont typeface=".AppleSystemUIFont" charset="-12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1000"/>
              </a:spcBef>
              <a:buClr>
                <a:srgbClr val="8FCAE7"/>
              </a:buClr>
              <a:buFont typeface=".AppleSystemUIFont" charset="-12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Clr>
                <a:srgbClr val="8FCAE7"/>
              </a:buClr>
              <a:buFont typeface=".AppleSystemUIFont" charset="-12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Clr>
                <a:srgbClr val="8FCAE7"/>
              </a:buClr>
              <a:buFont typeface=".AppleSystemUIFont" charset="-12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Clr>
                <a:srgbClr val="8FCAE7"/>
              </a:buClr>
              <a:buFont typeface=".AppleSystemUIFont" charset="-12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600"/>
              </a:spcBef>
              <a:buClr>
                <a:srgbClr val="8FCAE7"/>
              </a:buClr>
              <a:buFont typeface=".AppleSystemUIFont" charset="-12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SzPct val="25000"/>
              <a:buFont typeface="Verdana" panose="020B0604030504040204" pitchFamily="34" charset="0"/>
              <a:buNone/>
              <a:defRPr sz="1600" b="1" i="0" kern="1200">
                <a:solidFill>
                  <a:schemeClr val="tx2"/>
                </a:solidFill>
                <a:latin typeface="+mn-lt"/>
                <a:ea typeface="+mn-ea"/>
                <a:cs typeface="+mn-cs"/>
              </a:defRPr>
            </a:lvl7pPr>
            <a:lvl8pPr marL="3200400" indent="0" algn="ctr" defTabSz="914400" rtl="0" eaLnBrk="1" latinLnBrk="0" hangingPunct="1">
              <a:lnSpc>
                <a:spcPct val="90000"/>
              </a:lnSpc>
              <a:spcBef>
                <a:spcPts val="600"/>
              </a:spcBef>
              <a:buSzPct val="25000"/>
              <a:buFont typeface="Verdana" panose="020B0604030504040204" pitchFamily="34" charset="0"/>
              <a:buNone/>
              <a:defRPr sz="1600" i="0" kern="1200">
                <a:solidFill>
                  <a:schemeClr val="tx1">
                    <a:lumMod val="65000"/>
                    <a:lumOff val="35000"/>
                  </a:schemeClr>
                </a:solidFill>
                <a:latin typeface="+mn-lt"/>
                <a:ea typeface="+mn-ea"/>
                <a:cs typeface="+mn-cs"/>
              </a:defRPr>
            </a:lvl8pPr>
            <a:lvl9pPr marL="3657600" indent="0" algn="ctr" defTabSz="914400" rtl="0" eaLnBrk="1" latinLnBrk="0" hangingPunct="1">
              <a:lnSpc>
                <a:spcPct val="100000"/>
              </a:lnSpc>
              <a:spcBef>
                <a:spcPts val="600"/>
              </a:spcBef>
              <a:buClr>
                <a:schemeClr val="tx2"/>
              </a:buClr>
              <a:buFont typeface="Verdana" panose="020B0604030504040204" pitchFamily="34" charset="0"/>
              <a:buNone/>
              <a:defRPr sz="1600" i="0" kern="1200">
                <a:solidFill>
                  <a:schemeClr val="tx1">
                    <a:lumMod val="65000"/>
                    <a:lumOff val="35000"/>
                  </a:schemeClr>
                </a:solidFill>
                <a:latin typeface="+mn-lt"/>
                <a:ea typeface="+mn-ea"/>
                <a:cs typeface="+mn-cs"/>
              </a:defRPr>
            </a:lvl9pPr>
          </a:lstStyle>
          <a:p>
            <a:endParaRPr lang="nl-NL" sz="1400" i="1" dirty="0"/>
          </a:p>
        </p:txBody>
      </p:sp>
    </p:spTree>
    <p:extLst>
      <p:ext uri="{BB962C8B-B14F-4D97-AF65-F5344CB8AC3E}">
        <p14:creationId xmlns:p14="http://schemas.microsoft.com/office/powerpoint/2010/main" val="362300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8272" y="309243"/>
            <a:ext cx="7647795" cy="1150848"/>
          </a:xfrm>
        </p:spPr>
        <p:txBody>
          <a:bodyPr>
            <a:noAutofit/>
          </a:bodyPr>
          <a:lstStyle/>
          <a:p>
            <a:pPr algn="ctr"/>
            <a:r>
              <a:rPr lang="nl-NL" sz="5400" dirty="0"/>
              <a:t>Van idee naar notitie </a:t>
            </a:r>
          </a:p>
        </p:txBody>
      </p:sp>
      <p:pic>
        <p:nvPicPr>
          <p:cNvPr id="10" name="Afbeelding 9">
            <a:extLst>
              <a:ext uri="{FF2B5EF4-FFF2-40B4-BE49-F238E27FC236}">
                <a16:creationId xmlns:a16="http://schemas.microsoft.com/office/drawing/2014/main" id="{E0626A97-7A46-4D4B-BE2F-68509B0B5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224" y="4417203"/>
            <a:ext cx="1853248" cy="1853248"/>
          </a:xfrm>
          <a:prstGeom prst="rect">
            <a:avLst/>
          </a:prstGeom>
        </p:spPr>
      </p:pic>
      <p:sp>
        <p:nvSpPr>
          <p:cNvPr id="3" name="Tijdelijke aanduiding voor inhoud 2"/>
          <p:cNvSpPr>
            <a:spLocks noGrp="1"/>
          </p:cNvSpPr>
          <p:nvPr>
            <p:ph idx="1"/>
          </p:nvPr>
        </p:nvSpPr>
        <p:spPr>
          <a:xfrm>
            <a:off x="630000" y="2020529"/>
            <a:ext cx="10923588" cy="4190199"/>
          </a:xfrm>
        </p:spPr>
        <p:txBody>
          <a:bodyPr>
            <a:normAutofit/>
          </a:bodyPr>
          <a:lstStyle/>
          <a:p>
            <a:pPr marL="630000" lvl="2" indent="0">
              <a:buNone/>
            </a:pPr>
            <a:endParaRPr lang="nl-NL" sz="2800" dirty="0">
              <a:effectLst/>
              <a:latin typeface="+mj-lt"/>
              <a:ea typeface="Calibri" panose="020F0502020204030204" pitchFamily="34" charset="0"/>
            </a:endParaRPr>
          </a:p>
          <a:p>
            <a:pPr marL="630000" lvl="2" indent="0">
              <a:buNone/>
            </a:pPr>
            <a:r>
              <a:rPr lang="nl-NL" sz="2800" dirty="0">
                <a:effectLst/>
                <a:latin typeface="+mj-lt"/>
                <a:ea typeface="Calibri" panose="020F0502020204030204" pitchFamily="34" charset="0"/>
              </a:rPr>
              <a:t>Om aan te sluiten bij de behoeften uit de praktijk zijn er werksessies georganiseerd met werkveld, leidinggevenden, bestuurders en ketenpartners om de mogelijkheden te verkennen en draagvlak voor de inzet te creëren. </a:t>
            </a:r>
            <a:endParaRPr lang="nl-NL" sz="2800" dirty="0">
              <a:latin typeface="+mj-lt"/>
            </a:endParaRPr>
          </a:p>
          <a:p>
            <a:pPr marL="313200" lvl="1" indent="0">
              <a:buNone/>
            </a:pPr>
            <a:endParaRPr lang="nl-NL" sz="3200" dirty="0"/>
          </a:p>
        </p:txBody>
      </p:sp>
    </p:spTree>
    <p:extLst>
      <p:ext uri="{BB962C8B-B14F-4D97-AF65-F5344CB8AC3E}">
        <p14:creationId xmlns:p14="http://schemas.microsoft.com/office/powerpoint/2010/main" val="8843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F561B28A-284A-492A-B135-B7666905107F}"/>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8381" y="2278800"/>
            <a:ext cx="10626826" cy="3931928"/>
          </a:xfrm>
          <a:prstGeom prst="rect">
            <a:avLst/>
          </a:prstGeom>
          <a:noFill/>
        </p:spPr>
      </p:pic>
      <p:sp>
        <p:nvSpPr>
          <p:cNvPr id="9" name="Title 2">
            <a:extLst>
              <a:ext uri="{FF2B5EF4-FFF2-40B4-BE49-F238E27FC236}">
                <a16:creationId xmlns:a16="http://schemas.microsoft.com/office/drawing/2014/main" id="{4AA96583-CCD5-AB48-8A21-C43F4AF870D0}"/>
              </a:ext>
            </a:extLst>
          </p:cNvPr>
          <p:cNvSpPr>
            <a:spLocks noGrp="1"/>
          </p:cNvSpPr>
          <p:nvPr>
            <p:ph type="title"/>
          </p:nvPr>
        </p:nvSpPr>
        <p:spPr>
          <a:xfrm>
            <a:off x="630000" y="1080000"/>
            <a:ext cx="10923588" cy="948047"/>
          </a:xfrm>
        </p:spPr>
        <p:txBody>
          <a:bodyPr/>
          <a:lstStyle/>
          <a:p>
            <a:r>
              <a:rPr lang="en-US" dirty="0"/>
              <a:t>       </a:t>
            </a:r>
            <a:r>
              <a:rPr lang="en-US" dirty="0" err="1"/>
              <a:t>Werksessies</a:t>
            </a:r>
            <a:r>
              <a:rPr lang="en-US" dirty="0"/>
              <a:t> </a:t>
            </a:r>
            <a:r>
              <a:rPr lang="en-US" dirty="0" err="1"/>
              <a:t>februari</a:t>
            </a:r>
            <a:r>
              <a:rPr lang="en-US" dirty="0"/>
              <a:t> 2022 </a:t>
            </a:r>
          </a:p>
        </p:txBody>
      </p:sp>
      <p:sp>
        <p:nvSpPr>
          <p:cNvPr id="11" name="Date Placeholder 3">
            <a:extLst>
              <a:ext uri="{FF2B5EF4-FFF2-40B4-BE49-F238E27FC236}">
                <a16:creationId xmlns:a16="http://schemas.microsoft.com/office/drawing/2014/main" id="{40493F4C-CF26-C8C9-6040-DC9587FF31AE}"/>
              </a:ext>
            </a:extLst>
          </p:cNvPr>
          <p:cNvSpPr>
            <a:spLocks noGrp="1"/>
          </p:cNvSpPr>
          <p:nvPr>
            <p:ph type="dt" sz="half" idx="10"/>
          </p:nvPr>
        </p:nvSpPr>
        <p:spPr>
          <a:xfrm>
            <a:off x="629999" y="6480000"/>
            <a:ext cx="4583555" cy="378000"/>
          </a:xfrm>
        </p:spPr>
        <p:txBody>
          <a:bodyPr/>
          <a:lstStyle/>
          <a:p>
            <a:pPr>
              <a:spcAft>
                <a:spcPts val="600"/>
              </a:spcAft>
            </a:pPr>
            <a:r>
              <a:rPr lang="nl-NL" sz="1400" dirty="0"/>
              <a:t>Score 0-5 gaf het volgende beeld </a:t>
            </a:r>
          </a:p>
        </p:txBody>
      </p:sp>
    </p:spTree>
    <p:extLst>
      <p:ext uri="{BB962C8B-B14F-4D97-AF65-F5344CB8AC3E}">
        <p14:creationId xmlns:p14="http://schemas.microsoft.com/office/powerpoint/2010/main" val="282741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2E950-A39A-4D83-B8D6-AF43309F5414}"/>
              </a:ext>
            </a:extLst>
          </p:cNvPr>
          <p:cNvSpPr>
            <a:spLocks noGrp="1"/>
          </p:cNvSpPr>
          <p:nvPr>
            <p:ph type="title"/>
          </p:nvPr>
        </p:nvSpPr>
        <p:spPr>
          <a:xfrm>
            <a:off x="571007" y="603171"/>
            <a:ext cx="10923588" cy="948047"/>
          </a:xfrm>
        </p:spPr>
        <p:txBody>
          <a:bodyPr>
            <a:normAutofit fontScale="90000"/>
          </a:bodyPr>
          <a:lstStyle/>
          <a:p>
            <a:r>
              <a:rPr lang="nl-NL" dirty="0"/>
              <a:t>Routekaart voor uitvoerende teams gemeenten </a:t>
            </a:r>
          </a:p>
        </p:txBody>
      </p:sp>
      <p:sp>
        <p:nvSpPr>
          <p:cNvPr id="3" name="Tijdelijke aanduiding voor inhoud 2">
            <a:extLst>
              <a:ext uri="{FF2B5EF4-FFF2-40B4-BE49-F238E27FC236}">
                <a16:creationId xmlns:a16="http://schemas.microsoft.com/office/drawing/2014/main" id="{8F037B71-3ED4-4AAB-8D89-2074B933BE04}"/>
              </a:ext>
            </a:extLst>
          </p:cNvPr>
          <p:cNvSpPr>
            <a:spLocks noGrp="1"/>
          </p:cNvSpPr>
          <p:nvPr>
            <p:ph idx="1"/>
          </p:nvPr>
        </p:nvSpPr>
        <p:spPr/>
        <p:txBody>
          <a:bodyPr>
            <a:normAutofit/>
          </a:bodyPr>
          <a:lstStyle/>
          <a:p>
            <a:r>
              <a:rPr lang="nl-NL" sz="2800" dirty="0">
                <a:ea typeface="Calibri" panose="020F0502020204030204" pitchFamily="34" charset="0"/>
              </a:rPr>
              <a:t>Pool vanuit project Ervaring in Huis</a:t>
            </a:r>
          </a:p>
          <a:p>
            <a:r>
              <a:rPr lang="nl-NL" sz="2800" dirty="0" err="1">
                <a:ea typeface="Calibri" panose="020F0502020204030204" pitchFamily="34" charset="0"/>
              </a:rPr>
              <a:t>MeMoSa</a:t>
            </a:r>
            <a:r>
              <a:rPr lang="nl-NL" sz="2800" dirty="0">
                <a:ea typeface="Calibri" panose="020F0502020204030204" pitchFamily="34" charset="0"/>
              </a:rPr>
              <a:t> mentormoeders (</a:t>
            </a:r>
            <a:r>
              <a:rPr lang="nl-NL" sz="2800" dirty="0" err="1">
                <a:ea typeface="Calibri" panose="020F0502020204030204" pitchFamily="34" charset="0"/>
              </a:rPr>
              <a:t>Enver</a:t>
            </a:r>
            <a:r>
              <a:rPr lang="nl-NL" sz="2800" dirty="0">
                <a:ea typeface="Calibri" panose="020F0502020204030204" pitchFamily="34" charset="0"/>
              </a:rPr>
              <a:t>)</a:t>
            </a:r>
          </a:p>
          <a:p>
            <a:r>
              <a:rPr lang="nl-NL" sz="2800" dirty="0">
                <a:ea typeface="Calibri" panose="020F0502020204030204" pitchFamily="34" charset="0"/>
              </a:rPr>
              <a:t>Ervaringsdeskundige vrouwenopvang (</a:t>
            </a:r>
            <a:r>
              <a:rPr lang="nl-NL" sz="2800" dirty="0" err="1">
                <a:ea typeface="Calibri" panose="020F0502020204030204" pitchFamily="34" charset="0"/>
              </a:rPr>
              <a:t>Enver</a:t>
            </a:r>
            <a:r>
              <a:rPr lang="nl-NL" sz="2800" dirty="0">
                <a:ea typeface="Calibri" panose="020F0502020204030204" pitchFamily="34" charset="0"/>
              </a:rPr>
              <a:t>)</a:t>
            </a:r>
          </a:p>
          <a:p>
            <a:endParaRPr lang="nl-NL" sz="2800" dirty="0">
              <a:ea typeface="Calibri" panose="020F0502020204030204" pitchFamily="34" charset="0"/>
            </a:endParaRPr>
          </a:p>
          <a:p>
            <a:pPr marL="313200" lvl="1" indent="0">
              <a:buNone/>
            </a:pPr>
            <a:r>
              <a:rPr lang="nl-NL" sz="2400" dirty="0">
                <a:ea typeface="Calibri" panose="020F0502020204030204" pitchFamily="34" charset="0"/>
              </a:rPr>
              <a:t>In </a:t>
            </a:r>
            <a:r>
              <a:rPr lang="nl-NL" sz="2400" dirty="0"/>
              <a:t>dienst bij de organisaties Veilig Thuis en </a:t>
            </a:r>
            <a:r>
              <a:rPr lang="nl-NL" sz="2400" dirty="0" err="1"/>
              <a:t>Enver</a:t>
            </a:r>
            <a:r>
              <a:rPr lang="nl-NL" sz="2400" dirty="0"/>
              <a:t> </a:t>
            </a:r>
          </a:p>
          <a:p>
            <a:pPr marL="313200" lvl="1" indent="0">
              <a:buNone/>
            </a:pPr>
            <a:r>
              <a:rPr lang="nl-NL" sz="2400" dirty="0"/>
              <a:t>Opgeleid op minimaal mbo-niveau  </a:t>
            </a:r>
          </a:p>
          <a:p>
            <a:pPr marL="0" indent="0">
              <a:buNone/>
            </a:pPr>
            <a:endParaRPr lang="nl-NL" sz="2800" dirty="0">
              <a:ea typeface="Calibri" panose="020F0502020204030204" pitchFamily="34" charset="0"/>
            </a:endParaRPr>
          </a:p>
          <a:p>
            <a:pPr marL="0" indent="0">
              <a:buNone/>
            </a:pPr>
            <a:endParaRPr lang="nl-NL" dirty="0"/>
          </a:p>
        </p:txBody>
      </p:sp>
    </p:spTree>
    <p:extLst>
      <p:ext uri="{BB962C8B-B14F-4D97-AF65-F5344CB8AC3E}">
        <p14:creationId xmlns:p14="http://schemas.microsoft.com/office/powerpoint/2010/main" val="85536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61B4A-373B-4D47-B08E-93D27DB24310}"/>
              </a:ext>
            </a:extLst>
          </p:cNvPr>
          <p:cNvSpPr>
            <a:spLocks noGrp="1"/>
          </p:cNvSpPr>
          <p:nvPr>
            <p:ph type="title"/>
          </p:nvPr>
        </p:nvSpPr>
        <p:spPr/>
        <p:txBody>
          <a:bodyPr>
            <a:normAutofit fontScale="90000"/>
          </a:bodyPr>
          <a:lstStyle/>
          <a:p>
            <a:r>
              <a:rPr lang="nl-NL" dirty="0"/>
              <a:t>Vervolg routekaart uitvoerende teams gemeenten </a:t>
            </a:r>
          </a:p>
        </p:txBody>
      </p:sp>
      <p:sp>
        <p:nvSpPr>
          <p:cNvPr id="3" name="Tijdelijke aanduiding voor inhoud 2">
            <a:extLst>
              <a:ext uri="{FF2B5EF4-FFF2-40B4-BE49-F238E27FC236}">
                <a16:creationId xmlns:a16="http://schemas.microsoft.com/office/drawing/2014/main" id="{468D50CE-AE1A-4BAB-87C9-C5B060E8B152}"/>
              </a:ext>
            </a:extLst>
          </p:cNvPr>
          <p:cNvSpPr>
            <a:spLocks noGrp="1"/>
          </p:cNvSpPr>
          <p:nvPr>
            <p:ph idx="1"/>
          </p:nvPr>
        </p:nvSpPr>
        <p:spPr/>
        <p:txBody>
          <a:bodyPr/>
          <a:lstStyle/>
          <a:p>
            <a:endParaRPr lang="nl-NL" sz="2400" dirty="0">
              <a:ea typeface="Calibri" panose="020F0502020204030204" pitchFamily="34" charset="0"/>
            </a:endParaRPr>
          </a:p>
          <a:p>
            <a:r>
              <a:rPr lang="nl-NL" sz="2800" dirty="0">
                <a:ea typeface="Calibri" panose="020F0502020204030204" pitchFamily="34" charset="0"/>
              </a:rPr>
              <a:t>Ervaringsdeskundige jongeren (</a:t>
            </a:r>
            <a:r>
              <a:rPr lang="nl-NL" sz="2800" dirty="0" err="1">
                <a:ea typeface="Calibri" panose="020F0502020204030204" pitchFamily="34" charset="0"/>
              </a:rPr>
              <a:t>ExpEx</a:t>
            </a:r>
            <a:r>
              <a:rPr lang="nl-NL" sz="2800" dirty="0">
                <a:ea typeface="Calibri" panose="020F0502020204030204" pitchFamily="34" charset="0"/>
              </a:rPr>
              <a:t>)</a:t>
            </a:r>
          </a:p>
          <a:p>
            <a:pPr marL="0" indent="0">
              <a:buNone/>
            </a:pPr>
            <a:endParaRPr lang="nl-NL" sz="2800" dirty="0"/>
          </a:p>
          <a:p>
            <a:pPr marL="313200" lvl="1" indent="0">
              <a:buNone/>
            </a:pPr>
            <a:r>
              <a:rPr lang="nl-NL" sz="2400" dirty="0"/>
              <a:t>Werkzaam op vrijwillige basis </a:t>
            </a:r>
          </a:p>
          <a:p>
            <a:pPr marL="313200" lvl="1" indent="0">
              <a:buNone/>
            </a:pPr>
            <a:r>
              <a:rPr lang="nl-NL" sz="2400" dirty="0"/>
              <a:t>Speciale training gevolgd </a:t>
            </a:r>
          </a:p>
        </p:txBody>
      </p:sp>
    </p:spTree>
    <p:extLst>
      <p:ext uri="{BB962C8B-B14F-4D97-AF65-F5344CB8AC3E}">
        <p14:creationId xmlns:p14="http://schemas.microsoft.com/office/powerpoint/2010/main" val="287244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73743" y="448629"/>
            <a:ext cx="7647795" cy="948047"/>
          </a:xfrm>
        </p:spPr>
        <p:txBody>
          <a:bodyPr>
            <a:normAutofit/>
          </a:bodyPr>
          <a:lstStyle/>
          <a:p>
            <a:pPr algn="ctr"/>
            <a:r>
              <a:rPr lang="nl-NL" sz="5400" dirty="0"/>
              <a:t>Tijdsplanning   </a:t>
            </a:r>
          </a:p>
        </p:txBody>
      </p:sp>
      <p:pic>
        <p:nvPicPr>
          <p:cNvPr id="10" name="Afbeelding 9">
            <a:extLst>
              <a:ext uri="{FF2B5EF4-FFF2-40B4-BE49-F238E27FC236}">
                <a16:creationId xmlns:a16="http://schemas.microsoft.com/office/drawing/2014/main" id="{E0626A97-7A46-4D4B-BE2F-68509B0B5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224" y="4417203"/>
            <a:ext cx="1853248" cy="1853248"/>
          </a:xfrm>
          <a:prstGeom prst="rect">
            <a:avLst/>
          </a:prstGeom>
        </p:spPr>
      </p:pic>
      <p:sp>
        <p:nvSpPr>
          <p:cNvPr id="3" name="Tijdelijke aanduiding voor inhoud 2"/>
          <p:cNvSpPr>
            <a:spLocks noGrp="1"/>
          </p:cNvSpPr>
          <p:nvPr>
            <p:ph idx="1"/>
          </p:nvPr>
        </p:nvSpPr>
        <p:spPr>
          <a:xfrm>
            <a:off x="696367" y="1434270"/>
            <a:ext cx="10923588" cy="4760053"/>
          </a:xfrm>
        </p:spPr>
        <p:txBody>
          <a:bodyPr>
            <a:normAutofit/>
          </a:bodyPr>
          <a:lstStyle/>
          <a:p>
            <a:pPr marL="0" indent="0">
              <a:buNone/>
            </a:pPr>
            <a:endParaRPr lang="nl-NL" sz="3200" dirty="0"/>
          </a:p>
          <a:p>
            <a:pPr marL="0" indent="0">
              <a:buNone/>
            </a:pPr>
            <a:r>
              <a:rPr lang="nl-NL" sz="3200" dirty="0"/>
              <a:t>Verbeterplan GHNT 2021-2023 </a:t>
            </a:r>
          </a:p>
          <a:p>
            <a:pPr lvl="1"/>
            <a:r>
              <a:rPr lang="nl-NL" sz="3200" dirty="0"/>
              <a:t>Opleveren voorstel t/m 2</a:t>
            </a:r>
            <a:r>
              <a:rPr lang="nl-NL" sz="3200" baseline="30000" dirty="0"/>
              <a:t>e</a:t>
            </a:r>
            <a:r>
              <a:rPr lang="nl-NL" sz="3200" dirty="0"/>
              <a:t> kwartaal 2022 </a:t>
            </a:r>
          </a:p>
          <a:p>
            <a:pPr lvl="1"/>
            <a:r>
              <a:rPr lang="nl-NL" sz="3200" dirty="0"/>
              <a:t>Daarna ervaringen opdoen tot 2</a:t>
            </a:r>
            <a:r>
              <a:rPr lang="nl-NL" sz="3200" baseline="30000" dirty="0"/>
              <a:t>e</a:t>
            </a:r>
            <a:r>
              <a:rPr lang="nl-NL" sz="3200" dirty="0"/>
              <a:t> kwartaal 2023</a:t>
            </a:r>
          </a:p>
          <a:p>
            <a:pPr lvl="1"/>
            <a:r>
              <a:rPr lang="nl-NL" sz="3200" dirty="0"/>
              <a:t>Implementatievoorstel aan gemeenten (3</a:t>
            </a:r>
            <a:r>
              <a:rPr lang="nl-NL" sz="3200" baseline="30000" dirty="0"/>
              <a:t>e</a:t>
            </a:r>
            <a:r>
              <a:rPr lang="nl-NL" sz="3200" dirty="0"/>
              <a:t> kwartaal 2023) </a:t>
            </a:r>
          </a:p>
          <a:p>
            <a:pPr marL="313200" lvl="1" indent="0">
              <a:buNone/>
            </a:pPr>
            <a:endParaRPr lang="nl-NL" sz="3200" dirty="0"/>
          </a:p>
          <a:p>
            <a:pPr marL="0" indent="0">
              <a:buNone/>
            </a:pPr>
            <a:endParaRPr lang="nl-NL" sz="4000" dirty="0"/>
          </a:p>
          <a:p>
            <a:pPr marL="0" indent="0">
              <a:buNone/>
            </a:pPr>
            <a:endParaRPr lang="nl-NL" sz="4000" dirty="0"/>
          </a:p>
          <a:p>
            <a:pPr marL="0" indent="0">
              <a:buNone/>
            </a:pPr>
            <a:endParaRPr lang="nl-NL" sz="2800" dirty="0"/>
          </a:p>
        </p:txBody>
      </p:sp>
    </p:spTree>
    <p:extLst>
      <p:ext uri="{BB962C8B-B14F-4D97-AF65-F5344CB8AC3E}">
        <p14:creationId xmlns:p14="http://schemas.microsoft.com/office/powerpoint/2010/main" val="189803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73743" y="448629"/>
            <a:ext cx="7647795" cy="948047"/>
          </a:xfrm>
        </p:spPr>
        <p:txBody>
          <a:bodyPr>
            <a:normAutofit/>
          </a:bodyPr>
          <a:lstStyle/>
          <a:p>
            <a:pPr algn="ctr"/>
            <a:r>
              <a:rPr lang="nl-NL" sz="5400" dirty="0"/>
              <a:t>Vragen ? </a:t>
            </a:r>
          </a:p>
        </p:txBody>
      </p:sp>
      <p:pic>
        <p:nvPicPr>
          <p:cNvPr id="10" name="Afbeelding 9">
            <a:extLst>
              <a:ext uri="{FF2B5EF4-FFF2-40B4-BE49-F238E27FC236}">
                <a16:creationId xmlns:a16="http://schemas.microsoft.com/office/drawing/2014/main" id="{E0626A97-7A46-4D4B-BE2F-68509B0B5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224" y="4417203"/>
            <a:ext cx="1853248" cy="1853248"/>
          </a:xfrm>
          <a:prstGeom prst="rect">
            <a:avLst/>
          </a:prstGeom>
        </p:spPr>
      </p:pic>
      <p:sp>
        <p:nvSpPr>
          <p:cNvPr id="3" name="Tijdelijke aanduiding voor inhoud 2"/>
          <p:cNvSpPr>
            <a:spLocks noGrp="1"/>
          </p:cNvSpPr>
          <p:nvPr>
            <p:ph idx="1"/>
          </p:nvPr>
        </p:nvSpPr>
        <p:spPr>
          <a:xfrm>
            <a:off x="630000" y="1541929"/>
            <a:ext cx="10923588" cy="4668799"/>
          </a:xfrm>
        </p:spPr>
        <p:txBody>
          <a:bodyPr>
            <a:normAutofit/>
          </a:bodyPr>
          <a:lstStyle/>
          <a:p>
            <a:pPr marL="0" indent="0">
              <a:buNone/>
            </a:pPr>
            <a:endParaRPr lang="nl-NL" sz="2800" dirty="0"/>
          </a:p>
          <a:p>
            <a:pPr marL="0" indent="0">
              <a:buNone/>
            </a:pPr>
            <a:endParaRPr lang="nl-NL" sz="4000" dirty="0"/>
          </a:p>
          <a:p>
            <a:pPr marL="0" indent="0">
              <a:buNone/>
            </a:pPr>
            <a:r>
              <a:rPr lang="nl-NL" sz="4000" dirty="0"/>
              <a:t>Zijn er vragen of opmerkingen?</a:t>
            </a:r>
          </a:p>
          <a:p>
            <a:pPr marL="0" indent="0">
              <a:buNone/>
            </a:pPr>
            <a:r>
              <a:rPr lang="nl-NL" sz="3800" dirty="0"/>
              <a:t> </a:t>
            </a:r>
            <a:endParaRPr lang="nl-NL" sz="4000" dirty="0"/>
          </a:p>
        </p:txBody>
      </p:sp>
    </p:spTree>
    <p:extLst>
      <p:ext uri="{BB962C8B-B14F-4D97-AF65-F5344CB8AC3E}">
        <p14:creationId xmlns:p14="http://schemas.microsoft.com/office/powerpoint/2010/main" val="378645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73743" y="448629"/>
            <a:ext cx="7647795" cy="948047"/>
          </a:xfrm>
        </p:spPr>
        <p:txBody>
          <a:bodyPr>
            <a:normAutofit/>
          </a:bodyPr>
          <a:lstStyle/>
          <a:p>
            <a:pPr algn="ctr"/>
            <a:r>
              <a:rPr lang="nl-NL" sz="5400" dirty="0"/>
              <a:t>Opzet presentatie </a:t>
            </a:r>
          </a:p>
        </p:txBody>
      </p:sp>
      <p:pic>
        <p:nvPicPr>
          <p:cNvPr id="10" name="Afbeelding 9">
            <a:extLst>
              <a:ext uri="{FF2B5EF4-FFF2-40B4-BE49-F238E27FC236}">
                <a16:creationId xmlns:a16="http://schemas.microsoft.com/office/drawing/2014/main" id="{E0626A97-7A46-4D4B-BE2F-68509B0B5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224" y="4417203"/>
            <a:ext cx="1853248" cy="1853248"/>
          </a:xfrm>
          <a:prstGeom prst="rect">
            <a:avLst/>
          </a:prstGeom>
        </p:spPr>
      </p:pic>
      <p:sp>
        <p:nvSpPr>
          <p:cNvPr id="3" name="Tijdelijke aanduiding voor inhoud 2"/>
          <p:cNvSpPr>
            <a:spLocks noGrp="1"/>
          </p:cNvSpPr>
          <p:nvPr>
            <p:ph idx="1"/>
          </p:nvPr>
        </p:nvSpPr>
        <p:spPr>
          <a:xfrm>
            <a:off x="630000" y="1541929"/>
            <a:ext cx="10923588" cy="4668799"/>
          </a:xfrm>
        </p:spPr>
        <p:txBody>
          <a:bodyPr>
            <a:normAutofit/>
          </a:bodyPr>
          <a:lstStyle/>
          <a:p>
            <a:endParaRPr lang="nl-NL" sz="2000" dirty="0"/>
          </a:p>
          <a:p>
            <a:r>
              <a:rPr lang="nl-NL" dirty="0"/>
              <a:t>Welkom </a:t>
            </a:r>
          </a:p>
          <a:p>
            <a:r>
              <a:rPr lang="nl-NL" dirty="0"/>
              <a:t>Aanleiding </a:t>
            </a:r>
          </a:p>
          <a:p>
            <a:r>
              <a:rPr lang="nl-NL" dirty="0"/>
              <a:t>Meerwaarde inzet ervaringsdeskundigen </a:t>
            </a:r>
          </a:p>
          <a:p>
            <a:r>
              <a:rPr lang="nl-NL" dirty="0"/>
              <a:t>Wat doet een ervaringsdeskundige?</a:t>
            </a:r>
          </a:p>
          <a:p>
            <a:r>
              <a:rPr lang="nl-NL" dirty="0"/>
              <a:t>We richten ons nu op</a:t>
            </a:r>
          </a:p>
          <a:p>
            <a:r>
              <a:rPr lang="nl-NL" dirty="0"/>
              <a:t>Van idee naar notitie incl. uitkomst werksessies februari 2022 </a:t>
            </a:r>
          </a:p>
          <a:p>
            <a:r>
              <a:rPr lang="nl-NL" dirty="0"/>
              <a:t>Routekaart voor gemeenten</a:t>
            </a:r>
          </a:p>
          <a:p>
            <a:r>
              <a:rPr lang="nl-NL" dirty="0"/>
              <a:t>Hoe verder na vandaag? </a:t>
            </a:r>
          </a:p>
        </p:txBody>
      </p:sp>
    </p:spTree>
    <p:extLst>
      <p:ext uri="{BB962C8B-B14F-4D97-AF65-F5344CB8AC3E}">
        <p14:creationId xmlns:p14="http://schemas.microsoft.com/office/powerpoint/2010/main" val="324646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8272" y="309243"/>
            <a:ext cx="7647795" cy="1150848"/>
          </a:xfrm>
        </p:spPr>
        <p:txBody>
          <a:bodyPr>
            <a:noAutofit/>
          </a:bodyPr>
          <a:lstStyle/>
          <a:p>
            <a:pPr algn="ctr"/>
            <a:r>
              <a:rPr lang="nl-NL" sz="5400" dirty="0"/>
              <a:t>Aanleiding</a:t>
            </a:r>
          </a:p>
        </p:txBody>
      </p:sp>
      <p:pic>
        <p:nvPicPr>
          <p:cNvPr id="10" name="Afbeelding 9">
            <a:extLst>
              <a:ext uri="{FF2B5EF4-FFF2-40B4-BE49-F238E27FC236}">
                <a16:creationId xmlns:a16="http://schemas.microsoft.com/office/drawing/2014/main" id="{E0626A97-7A46-4D4B-BE2F-68509B0B5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224" y="4417203"/>
            <a:ext cx="1853248" cy="1853248"/>
          </a:xfrm>
          <a:prstGeom prst="rect">
            <a:avLst/>
          </a:prstGeom>
        </p:spPr>
      </p:pic>
      <p:sp>
        <p:nvSpPr>
          <p:cNvPr id="3" name="Tijdelijke aanduiding voor inhoud 2"/>
          <p:cNvSpPr>
            <a:spLocks noGrp="1"/>
          </p:cNvSpPr>
          <p:nvPr>
            <p:ph idx="1"/>
          </p:nvPr>
        </p:nvSpPr>
        <p:spPr>
          <a:xfrm>
            <a:off x="630000" y="2020529"/>
            <a:ext cx="10923588" cy="4190199"/>
          </a:xfrm>
        </p:spPr>
        <p:txBody>
          <a:bodyPr>
            <a:normAutofit/>
          </a:bodyPr>
          <a:lstStyle/>
          <a:p>
            <a:pPr marL="313200" lvl="1" indent="0">
              <a:buNone/>
            </a:pPr>
            <a:r>
              <a:rPr lang="nl-NL" sz="3600" dirty="0"/>
              <a:t>Regionaal Verbeterplan GHNT 2021-2023</a:t>
            </a:r>
          </a:p>
          <a:p>
            <a:pPr marL="313200" lvl="1" indent="0">
              <a:buNone/>
            </a:pPr>
            <a:endParaRPr lang="nl-NL" sz="3600" dirty="0"/>
          </a:p>
          <a:p>
            <a:pPr lvl="2"/>
            <a:r>
              <a:rPr lang="nl-NL" sz="2800" dirty="0"/>
              <a:t>Ervaringsdeskundigheid in aanpak geweld</a:t>
            </a:r>
          </a:p>
          <a:p>
            <a:pPr lvl="2"/>
            <a:r>
              <a:rPr lang="nl-NL" sz="2800" dirty="0"/>
              <a:t>Ervaringen elders in land/regio</a:t>
            </a:r>
          </a:p>
          <a:p>
            <a:pPr lvl="2"/>
            <a:r>
              <a:rPr lang="nl-NL" sz="2800" dirty="0"/>
              <a:t>Succesvol verbeteren veiligheid en herstel client</a:t>
            </a:r>
          </a:p>
          <a:p>
            <a:pPr lvl="2"/>
            <a:r>
              <a:rPr lang="nl-NL" sz="2800" dirty="0"/>
              <a:t>Maken nu volgende stap </a:t>
            </a:r>
          </a:p>
          <a:p>
            <a:pPr marL="630000" lvl="2" indent="0">
              <a:buNone/>
            </a:pPr>
            <a:endParaRPr lang="nl-NL" sz="2800" dirty="0"/>
          </a:p>
          <a:p>
            <a:pPr marL="313200" lvl="1" indent="0">
              <a:buNone/>
            </a:pPr>
            <a:endParaRPr lang="nl-NL" sz="3200" dirty="0"/>
          </a:p>
        </p:txBody>
      </p:sp>
    </p:spTree>
    <p:extLst>
      <p:ext uri="{BB962C8B-B14F-4D97-AF65-F5344CB8AC3E}">
        <p14:creationId xmlns:p14="http://schemas.microsoft.com/office/powerpoint/2010/main" val="397330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69569-6C00-4CC8-AB0F-013C687CA3A3}"/>
              </a:ext>
            </a:extLst>
          </p:cNvPr>
          <p:cNvSpPr>
            <a:spLocks noGrp="1"/>
          </p:cNvSpPr>
          <p:nvPr>
            <p:ph type="title"/>
          </p:nvPr>
        </p:nvSpPr>
        <p:spPr/>
        <p:txBody>
          <a:bodyPr/>
          <a:lstStyle/>
          <a:p>
            <a:r>
              <a:rPr lang="nl-NL" dirty="0"/>
              <a:t>Meerwaarde inzet </a:t>
            </a:r>
            <a:r>
              <a:rPr lang="nl-NL" dirty="0" err="1"/>
              <a:t>ervaringdeskundigheid</a:t>
            </a:r>
            <a:r>
              <a:rPr lang="nl-NL" dirty="0"/>
              <a:t> </a:t>
            </a:r>
          </a:p>
        </p:txBody>
      </p:sp>
      <p:sp>
        <p:nvSpPr>
          <p:cNvPr id="3" name="Tijdelijke aanduiding voor inhoud 2">
            <a:extLst>
              <a:ext uri="{FF2B5EF4-FFF2-40B4-BE49-F238E27FC236}">
                <a16:creationId xmlns:a16="http://schemas.microsoft.com/office/drawing/2014/main" id="{A13C66AD-959F-45AA-9930-5E0E478C5133}"/>
              </a:ext>
            </a:extLst>
          </p:cNvPr>
          <p:cNvSpPr>
            <a:spLocks noGrp="1"/>
          </p:cNvSpPr>
          <p:nvPr>
            <p:ph idx="1"/>
          </p:nvPr>
        </p:nvSpPr>
        <p:spPr/>
        <p:txBody>
          <a:bodyPr>
            <a:normAutofit fontScale="55000" lnSpcReduction="20000"/>
          </a:bodyPr>
          <a:lstStyle/>
          <a:p>
            <a:pPr marL="0" indent="0">
              <a:buNone/>
            </a:pPr>
            <a:r>
              <a:rPr lang="nl-NL" sz="4400" dirty="0">
                <a:effectLst/>
                <a:ea typeface="Calibri" panose="020F0502020204030204" pitchFamily="34" charset="0"/>
              </a:rPr>
              <a:t>Op langere termijn is het volgende te zien;</a:t>
            </a:r>
          </a:p>
          <a:p>
            <a:pPr marL="0" indent="0">
              <a:buNone/>
            </a:pPr>
            <a:endParaRPr lang="nl-NL" sz="4400" dirty="0">
              <a:effectLst/>
              <a:ea typeface="Calibri" panose="020F0502020204030204" pitchFamily="34" charset="0"/>
            </a:endParaRPr>
          </a:p>
          <a:p>
            <a:pPr>
              <a:lnSpc>
                <a:spcPct val="115000"/>
              </a:lnSpc>
              <a:spcBef>
                <a:spcPts val="500"/>
              </a:spcBef>
            </a:pPr>
            <a:r>
              <a:rPr lang="nl-NL" sz="4400" dirty="0">
                <a:effectLst/>
                <a:ea typeface="Times New Roman" panose="02020603050405020304" pitchFamily="18" charset="0"/>
                <a:cs typeface="Times New Roman" panose="02020603050405020304" pitchFamily="18" charset="0"/>
              </a:rPr>
              <a:t>Hogere kwaliteit van de hulpverlening</a:t>
            </a:r>
          </a:p>
          <a:p>
            <a:pPr>
              <a:lnSpc>
                <a:spcPct val="115000"/>
              </a:lnSpc>
            </a:pPr>
            <a:r>
              <a:rPr lang="nl-NL" sz="4400" dirty="0">
                <a:effectLst/>
                <a:ea typeface="Times New Roman" panose="02020603050405020304" pitchFamily="18" charset="0"/>
                <a:cs typeface="Times New Roman" panose="02020603050405020304" pitchFamily="18" charset="0"/>
              </a:rPr>
              <a:t>Minder kosten op organisatieniveau</a:t>
            </a:r>
            <a:r>
              <a:rPr lang="nl-NL" sz="4400" dirty="0">
                <a:effectLst/>
                <a:ea typeface="Times New Roman" panose="02020603050405020304" pitchFamily="18" charset="0"/>
                <a:cs typeface="Calibri" panose="020F0502020204030204" pitchFamily="34" charset="0"/>
              </a:rPr>
              <a:t> </a:t>
            </a:r>
          </a:p>
          <a:p>
            <a:pPr>
              <a:lnSpc>
                <a:spcPct val="115000"/>
              </a:lnSpc>
            </a:pPr>
            <a:r>
              <a:rPr lang="nl-NL" sz="4400" dirty="0">
                <a:effectLst/>
                <a:ea typeface="Times New Roman" panose="02020603050405020304" pitchFamily="18" charset="0"/>
                <a:cs typeface="Times New Roman" panose="02020603050405020304" pitchFamily="18" charset="0"/>
              </a:rPr>
              <a:t>Borgen directe veiligheid en versterken herstel</a:t>
            </a:r>
            <a:r>
              <a:rPr lang="nl-NL" sz="4400" dirty="0">
                <a:effectLst/>
                <a:ea typeface="Times New Roman" panose="02020603050405020304" pitchFamily="18" charset="0"/>
                <a:cs typeface="Calibri" panose="020F0502020204030204" pitchFamily="34" charset="0"/>
              </a:rPr>
              <a:t> </a:t>
            </a:r>
            <a:endParaRPr lang="nl-NL" sz="4400" dirty="0">
              <a:effectLst/>
              <a:ea typeface="Times New Roman" panose="02020603050405020304" pitchFamily="18" charset="0"/>
              <a:cs typeface="Times New Roman" panose="02020603050405020304" pitchFamily="18" charset="0"/>
            </a:endParaRPr>
          </a:p>
          <a:p>
            <a:pPr>
              <a:lnSpc>
                <a:spcPct val="115000"/>
              </a:lnSpc>
            </a:pPr>
            <a:r>
              <a:rPr lang="nl-NL" sz="4400" dirty="0">
                <a:effectLst/>
                <a:ea typeface="Times New Roman" panose="02020603050405020304" pitchFamily="18" charset="0"/>
                <a:cs typeface="Times New Roman" panose="02020603050405020304" pitchFamily="18" charset="0"/>
              </a:rPr>
              <a:t>Deskundigheidsbevordering</a:t>
            </a:r>
            <a:r>
              <a:rPr lang="nl-NL" sz="4400" dirty="0">
                <a:effectLst/>
                <a:ea typeface="Times New Roman" panose="02020603050405020304" pitchFamily="18" charset="0"/>
                <a:cs typeface="Calibri" panose="020F0502020204030204" pitchFamily="34" charset="0"/>
              </a:rPr>
              <a:t> </a:t>
            </a:r>
            <a:endParaRPr lang="nl-NL" sz="44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nl-NL" sz="4400" dirty="0">
                <a:effectLst/>
                <a:ea typeface="Times New Roman" panose="02020603050405020304" pitchFamily="18" charset="0"/>
                <a:cs typeface="Times New Roman" panose="02020603050405020304" pitchFamily="18" charset="0"/>
              </a:rPr>
              <a:t>Mogelijke verschuiving van kosten op maatschappelijk niveau</a:t>
            </a:r>
            <a:r>
              <a:rPr lang="nl-NL" sz="4400" dirty="0">
                <a:effectLst/>
                <a:ea typeface="Times New Roman" panose="02020603050405020304" pitchFamily="18" charset="0"/>
                <a:cs typeface="Calibri" panose="020F0502020204030204" pitchFamily="34" charset="0"/>
              </a:rPr>
              <a:t> </a:t>
            </a:r>
            <a:endParaRPr lang="nl-NL" sz="4400" dirty="0">
              <a:effectLst/>
              <a:ea typeface="Times New Roman" panose="02020603050405020304" pitchFamily="18" charset="0"/>
              <a:cs typeface="Times New Roman" panose="02020603050405020304" pitchFamily="18" charset="0"/>
            </a:endParaRPr>
          </a:p>
          <a:p>
            <a:pPr marL="0" indent="0">
              <a:lnSpc>
                <a:spcPct val="110000"/>
              </a:lnSpc>
              <a:buNone/>
            </a:pPr>
            <a:r>
              <a:rPr lang="nl-NL" sz="4500" b="1" dirty="0">
                <a:solidFill>
                  <a:srgbClr val="243F60"/>
                </a:solidFill>
                <a:effectLst/>
                <a:ea typeface="Calibri" panose="020F0502020204030204" pitchFamily="34" charset="0"/>
                <a:cs typeface="Arial" panose="020B0604020202020204" pitchFamily="34" charset="0"/>
              </a:rPr>
              <a:t> </a:t>
            </a:r>
            <a:endParaRPr lang="nl-NL" sz="4500" dirty="0">
              <a:effectLst/>
              <a:ea typeface="Calibri" panose="020F0502020204030204" pitchFamily="34" charset="0"/>
            </a:endParaRPr>
          </a:p>
          <a:p>
            <a:endParaRPr lang="nl-NL" dirty="0"/>
          </a:p>
        </p:txBody>
      </p:sp>
    </p:spTree>
    <p:extLst>
      <p:ext uri="{BB962C8B-B14F-4D97-AF65-F5344CB8AC3E}">
        <p14:creationId xmlns:p14="http://schemas.microsoft.com/office/powerpoint/2010/main" val="258983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9E0B5-0B80-4DAF-B722-9A48F304516B}"/>
              </a:ext>
            </a:extLst>
          </p:cNvPr>
          <p:cNvSpPr>
            <a:spLocks noGrp="1"/>
          </p:cNvSpPr>
          <p:nvPr>
            <p:ph type="title"/>
          </p:nvPr>
        </p:nvSpPr>
        <p:spPr/>
        <p:txBody>
          <a:bodyPr/>
          <a:lstStyle/>
          <a:p>
            <a:r>
              <a:rPr lang="nl-NL" dirty="0"/>
              <a:t>Uitspraak van een Ervaringsdeskundige </a:t>
            </a:r>
          </a:p>
        </p:txBody>
      </p:sp>
      <p:sp>
        <p:nvSpPr>
          <p:cNvPr id="3" name="Tijdelijke aanduiding voor inhoud 2">
            <a:extLst>
              <a:ext uri="{FF2B5EF4-FFF2-40B4-BE49-F238E27FC236}">
                <a16:creationId xmlns:a16="http://schemas.microsoft.com/office/drawing/2014/main" id="{3273BC54-072A-41A2-B4FA-68020653E7C0}"/>
              </a:ext>
            </a:extLst>
          </p:cNvPr>
          <p:cNvSpPr>
            <a:spLocks noGrp="1"/>
          </p:cNvSpPr>
          <p:nvPr>
            <p:ph idx="1"/>
          </p:nvPr>
        </p:nvSpPr>
        <p:spPr/>
        <p:txBody>
          <a:bodyPr/>
          <a:lstStyle/>
          <a:p>
            <a:pPr marL="0" indent="0">
              <a:buNone/>
            </a:pPr>
            <a:endParaRPr lang="nl-NL" sz="1800" i="1" dirty="0">
              <a:solidFill>
                <a:srgbClr val="0070C0"/>
              </a:solidFill>
              <a:effectLst/>
              <a:latin typeface="Arial" panose="020B0604020202020204" pitchFamily="34" charset="0"/>
              <a:ea typeface="Calibri" panose="020F0502020204030204" pitchFamily="34" charset="0"/>
            </a:endParaRPr>
          </a:p>
          <a:p>
            <a:pPr marL="0" indent="0">
              <a:buNone/>
            </a:pPr>
            <a:endParaRPr lang="nl-NL" sz="3200" i="1" dirty="0">
              <a:solidFill>
                <a:srgbClr val="0070C0"/>
              </a:solidFill>
              <a:latin typeface="Arial" panose="020B0604020202020204" pitchFamily="34" charset="0"/>
              <a:ea typeface="Calibri" panose="020F0502020204030204" pitchFamily="34" charset="0"/>
            </a:endParaRPr>
          </a:p>
          <a:p>
            <a:pPr marL="0" indent="0">
              <a:buNone/>
            </a:pPr>
            <a:r>
              <a:rPr lang="nl-NL" sz="3200" i="1" dirty="0">
                <a:solidFill>
                  <a:srgbClr val="0070C0"/>
                </a:solidFill>
                <a:latin typeface="Arial" panose="020B0604020202020204" pitchFamily="34" charset="0"/>
                <a:ea typeface="Calibri" panose="020F0502020204030204" pitchFamily="34" charset="0"/>
              </a:rPr>
              <a:t>‘</a:t>
            </a:r>
            <a:r>
              <a:rPr lang="nl-NL" sz="3200" i="1" dirty="0">
                <a:solidFill>
                  <a:srgbClr val="0070C0"/>
                </a:solidFill>
                <a:effectLst/>
                <a:ea typeface="Calibri" panose="020F0502020204030204" pitchFamily="34" charset="0"/>
              </a:rPr>
              <a:t>De cliënt voelde door mijn levensverhaal een weg naar herstel’</a:t>
            </a:r>
            <a:endParaRPr lang="nl-NL" dirty="0"/>
          </a:p>
        </p:txBody>
      </p:sp>
    </p:spTree>
    <p:extLst>
      <p:ext uri="{BB962C8B-B14F-4D97-AF65-F5344CB8AC3E}">
        <p14:creationId xmlns:p14="http://schemas.microsoft.com/office/powerpoint/2010/main" val="349218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A8DF32-CCC8-4E9C-BCDE-B751C24DC031}"/>
              </a:ext>
            </a:extLst>
          </p:cNvPr>
          <p:cNvSpPr>
            <a:spLocks noGrp="1"/>
          </p:cNvSpPr>
          <p:nvPr>
            <p:ph type="title"/>
          </p:nvPr>
        </p:nvSpPr>
        <p:spPr/>
        <p:txBody>
          <a:bodyPr/>
          <a:lstStyle/>
          <a:p>
            <a:r>
              <a:rPr lang="nl-NL" dirty="0"/>
              <a:t>Wat doet een ervaringsdeskundige (ED)? </a:t>
            </a:r>
          </a:p>
        </p:txBody>
      </p:sp>
      <p:sp>
        <p:nvSpPr>
          <p:cNvPr id="3" name="Tijdelijke aanduiding voor inhoud 2">
            <a:extLst>
              <a:ext uri="{FF2B5EF4-FFF2-40B4-BE49-F238E27FC236}">
                <a16:creationId xmlns:a16="http://schemas.microsoft.com/office/drawing/2014/main" id="{F9B010F5-87E4-4D25-B948-B4A4B50EA194}"/>
              </a:ext>
            </a:extLst>
          </p:cNvPr>
          <p:cNvSpPr>
            <a:spLocks noGrp="1"/>
          </p:cNvSpPr>
          <p:nvPr>
            <p:ph idx="1"/>
          </p:nvPr>
        </p:nvSpPr>
        <p:spPr/>
        <p:txBody>
          <a:bodyPr>
            <a:normAutofit/>
          </a:bodyPr>
          <a:lstStyle/>
          <a:p>
            <a:r>
              <a:rPr lang="nl-NL" sz="2800" dirty="0">
                <a:effectLst/>
                <a:ea typeface="Calibri" panose="020F0502020204030204" pitchFamily="34" charset="0"/>
                <a:cs typeface="Arial" panose="020B0604020202020204" pitchFamily="34" charset="0"/>
              </a:rPr>
              <a:t>ED zet zich professioneel in op basis van persoonlijke en gedeelde ervaringen. </a:t>
            </a:r>
          </a:p>
          <a:p>
            <a:r>
              <a:rPr lang="nl-NL" sz="2800" dirty="0">
                <a:effectLst/>
                <a:ea typeface="Calibri" panose="020F0502020204030204" pitchFamily="34" charset="0"/>
                <a:cs typeface="Arial" panose="020B0604020202020204" pitchFamily="34" charset="0"/>
              </a:rPr>
              <a:t>Begrijpt wat zich afspeelt in geweldsrelaties, kennen de enorme impact van geweld op betrokkenen.</a:t>
            </a:r>
          </a:p>
          <a:p>
            <a:r>
              <a:rPr lang="nl-NL" sz="2800" dirty="0">
                <a:effectLst/>
                <a:ea typeface="Calibri" panose="020F0502020204030204" pitchFamily="34" charset="0"/>
                <a:cs typeface="Arial" panose="020B0604020202020204" pitchFamily="34" charset="0"/>
              </a:rPr>
              <a:t>Hebben middels scholing geleerd hoe zij hun eigen ervaring en kennis breder kunnen inzetten. </a:t>
            </a:r>
            <a:endParaRPr lang="nl-NL" dirty="0"/>
          </a:p>
        </p:txBody>
      </p:sp>
    </p:spTree>
    <p:extLst>
      <p:ext uri="{BB962C8B-B14F-4D97-AF65-F5344CB8AC3E}">
        <p14:creationId xmlns:p14="http://schemas.microsoft.com/office/powerpoint/2010/main" val="2554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FE547-EA7C-43EE-910E-1F8D01B9B154}"/>
              </a:ext>
            </a:extLst>
          </p:cNvPr>
          <p:cNvSpPr>
            <a:spLocks noGrp="1"/>
          </p:cNvSpPr>
          <p:nvPr>
            <p:ph type="title"/>
          </p:nvPr>
        </p:nvSpPr>
        <p:spPr/>
        <p:txBody>
          <a:bodyPr/>
          <a:lstStyle/>
          <a:p>
            <a:r>
              <a:rPr lang="nl-NL" dirty="0"/>
              <a:t> Wat doet een ervaringsdeskundige (ED)? </a:t>
            </a:r>
          </a:p>
        </p:txBody>
      </p:sp>
      <p:sp>
        <p:nvSpPr>
          <p:cNvPr id="3" name="Tijdelijke aanduiding voor inhoud 2">
            <a:extLst>
              <a:ext uri="{FF2B5EF4-FFF2-40B4-BE49-F238E27FC236}">
                <a16:creationId xmlns:a16="http://schemas.microsoft.com/office/drawing/2014/main" id="{051092DC-B156-4CEE-93C5-A450438C857F}"/>
              </a:ext>
            </a:extLst>
          </p:cNvPr>
          <p:cNvSpPr>
            <a:spLocks noGrp="1"/>
          </p:cNvSpPr>
          <p:nvPr>
            <p:ph idx="1"/>
          </p:nvPr>
        </p:nvSpPr>
        <p:spPr/>
        <p:txBody>
          <a:bodyPr>
            <a:normAutofit fontScale="85000" lnSpcReduction="20000"/>
          </a:bodyPr>
          <a:lstStyle/>
          <a:p>
            <a:pPr marL="0" indent="0">
              <a:buNone/>
            </a:pPr>
            <a:r>
              <a:rPr lang="nl-NL" sz="2800" dirty="0">
                <a:effectLst/>
                <a:ea typeface="Calibri" panose="020F0502020204030204" pitchFamily="34" charset="0"/>
                <a:cs typeface="Arial" panose="020B0604020202020204" pitchFamily="34" charset="0"/>
              </a:rPr>
              <a:t>Ervaringsdeskundigen kunnen betrokken worden bij onderwerpen als </a:t>
            </a:r>
          </a:p>
          <a:p>
            <a:r>
              <a:rPr lang="nl-NL" sz="2800" dirty="0">
                <a:effectLst/>
                <a:ea typeface="Calibri" panose="020F0502020204030204" pitchFamily="34" charset="0"/>
                <a:cs typeface="Arial" panose="020B0604020202020204" pitchFamily="34" charset="0"/>
              </a:rPr>
              <a:t>Preventie , als onderdeel van keten(zorg) en nazorg</a:t>
            </a:r>
          </a:p>
          <a:p>
            <a:r>
              <a:rPr lang="nl-NL" sz="2800" dirty="0">
                <a:effectLst/>
                <a:ea typeface="Calibri" panose="020F0502020204030204" pitchFamily="34" charset="0"/>
                <a:cs typeface="Arial" panose="020B0604020202020204" pitchFamily="34" charset="0"/>
              </a:rPr>
              <a:t>Ontwikkelen van nieuwe (</a:t>
            </a:r>
            <a:r>
              <a:rPr lang="nl-NL" sz="2800" dirty="0" err="1">
                <a:effectLst/>
                <a:ea typeface="Calibri" panose="020F0502020204030204" pitchFamily="34" charset="0"/>
                <a:cs typeface="Arial" panose="020B0604020202020204" pitchFamily="34" charset="0"/>
              </a:rPr>
              <a:t>beleids</a:t>
            </a:r>
            <a:r>
              <a:rPr lang="nl-NL" sz="2800" dirty="0">
                <a:effectLst/>
                <a:ea typeface="Calibri" panose="020F0502020204030204" pitchFamily="34" charset="0"/>
                <a:cs typeface="Arial" panose="020B0604020202020204" pitchFamily="34" charset="0"/>
              </a:rPr>
              <a:t>)plannen </a:t>
            </a:r>
          </a:p>
          <a:p>
            <a:r>
              <a:rPr lang="nl-NL" sz="2800" dirty="0">
                <a:effectLst/>
                <a:ea typeface="Calibri" panose="020F0502020204030204" pitchFamily="34" charset="0"/>
                <a:cs typeface="Arial" panose="020B0604020202020204" pitchFamily="34" charset="0"/>
              </a:rPr>
              <a:t>Implementatie </a:t>
            </a:r>
          </a:p>
          <a:p>
            <a:r>
              <a:rPr lang="nl-NL" sz="2800" dirty="0">
                <a:effectLst/>
                <a:ea typeface="Calibri" panose="020F0502020204030204" pitchFamily="34" charset="0"/>
                <a:cs typeface="Arial" panose="020B0604020202020204" pitchFamily="34" charset="0"/>
              </a:rPr>
              <a:t>Uitvoering. </a:t>
            </a:r>
          </a:p>
          <a:p>
            <a:r>
              <a:rPr lang="nl-NL" sz="2800" dirty="0">
                <a:ea typeface="Calibri" panose="020F0502020204030204" pitchFamily="34" charset="0"/>
              </a:rPr>
              <a:t>D</a:t>
            </a:r>
            <a:r>
              <a:rPr lang="nl-NL" sz="2800" dirty="0">
                <a:effectLst/>
                <a:ea typeface="Calibri" panose="020F0502020204030204" pitchFamily="34" charset="0"/>
              </a:rPr>
              <a:t>eskundigheidsbevordering van de professionals.</a:t>
            </a:r>
            <a:r>
              <a:rPr lang="nl-NL" sz="2800" dirty="0">
                <a:effectLst/>
                <a:ea typeface="Calibri" panose="020F0502020204030204" pitchFamily="34" charset="0"/>
                <a:cs typeface="Arial" panose="020B0604020202020204" pitchFamily="34" charset="0"/>
              </a:rPr>
              <a:t> </a:t>
            </a:r>
            <a:endParaRPr lang="nl-NL" sz="2800" dirty="0">
              <a:effectLst/>
              <a:ea typeface="Calibri" panose="020F0502020204030204" pitchFamily="34" charset="0"/>
            </a:endParaRPr>
          </a:p>
          <a:p>
            <a:pPr marL="0" indent="0">
              <a:buNone/>
            </a:pPr>
            <a:endParaRPr lang="nl-NL" sz="2800" dirty="0">
              <a:effectLst/>
              <a:ea typeface="Calibri" panose="020F0502020204030204" pitchFamily="34" charset="0"/>
              <a:cs typeface="Arial" panose="020B0604020202020204" pitchFamily="34" charset="0"/>
            </a:endParaRPr>
          </a:p>
          <a:p>
            <a:pPr marL="0" indent="0">
              <a:buNone/>
            </a:pPr>
            <a:r>
              <a:rPr lang="nl-NL" sz="2800" dirty="0">
                <a:effectLst/>
                <a:ea typeface="Calibri" panose="020F0502020204030204" pitchFamily="34" charset="0"/>
                <a:cs typeface="Arial" panose="020B0604020202020204" pitchFamily="34" charset="0"/>
              </a:rPr>
              <a:t>Om die reden van grote meerwaarde voor plegers, slachtoffers maar ook voor hulpverleners, beleidsmakers en bestuurders.</a:t>
            </a:r>
            <a:endParaRPr lang="nl-NL" sz="2800" dirty="0">
              <a:effectLst/>
              <a:ea typeface="Calibri" panose="020F0502020204030204" pitchFamily="34" charset="0"/>
            </a:endParaRPr>
          </a:p>
          <a:p>
            <a:endParaRPr lang="nl-NL" dirty="0"/>
          </a:p>
        </p:txBody>
      </p:sp>
    </p:spTree>
    <p:extLst>
      <p:ext uri="{BB962C8B-B14F-4D97-AF65-F5344CB8AC3E}">
        <p14:creationId xmlns:p14="http://schemas.microsoft.com/office/powerpoint/2010/main" val="2125615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87D80-7717-4737-87EC-0FDF2F41D223}"/>
              </a:ext>
            </a:extLst>
          </p:cNvPr>
          <p:cNvSpPr>
            <a:spLocks noGrp="1"/>
          </p:cNvSpPr>
          <p:nvPr>
            <p:ph type="title"/>
          </p:nvPr>
        </p:nvSpPr>
        <p:spPr/>
        <p:txBody>
          <a:bodyPr/>
          <a:lstStyle/>
          <a:p>
            <a:r>
              <a:rPr lang="nl-NL" dirty="0"/>
              <a:t>We richten ons nu op </a:t>
            </a:r>
          </a:p>
        </p:txBody>
      </p:sp>
      <p:sp>
        <p:nvSpPr>
          <p:cNvPr id="3" name="Tijdelijke aanduiding voor inhoud 2">
            <a:extLst>
              <a:ext uri="{FF2B5EF4-FFF2-40B4-BE49-F238E27FC236}">
                <a16:creationId xmlns:a16="http://schemas.microsoft.com/office/drawing/2014/main" id="{07C4CDF4-D9E5-4085-9E7E-31ED1F894880}"/>
              </a:ext>
            </a:extLst>
          </p:cNvPr>
          <p:cNvSpPr>
            <a:spLocks noGrp="1"/>
          </p:cNvSpPr>
          <p:nvPr>
            <p:ph idx="1"/>
          </p:nvPr>
        </p:nvSpPr>
        <p:spPr/>
        <p:txBody>
          <a:bodyPr>
            <a:normAutofit/>
          </a:bodyPr>
          <a:lstStyle/>
          <a:p>
            <a:r>
              <a:rPr lang="nl-NL" sz="2800" dirty="0">
                <a:ea typeface="Calibri" panose="020F0502020204030204" pitchFamily="34" charset="0"/>
              </a:rPr>
              <a:t>Hoe kan ervaringsdeskundigheid als 3</a:t>
            </a:r>
            <a:r>
              <a:rPr lang="nl-NL" sz="2800" baseline="30000" dirty="0">
                <a:ea typeface="Calibri" panose="020F0502020204030204" pitchFamily="34" charset="0"/>
              </a:rPr>
              <a:t>e</a:t>
            </a:r>
            <a:r>
              <a:rPr lang="nl-NL" sz="2800" dirty="0">
                <a:ea typeface="Calibri" panose="020F0502020204030204" pitchFamily="34" charset="0"/>
              </a:rPr>
              <a:t> kennisbron bijdragen in de aanpak van huiselijk geweld en kindermishandeling voor de uitvoerende teams van de gemeenten. </a:t>
            </a:r>
          </a:p>
          <a:p>
            <a:r>
              <a:rPr lang="nl-NL" sz="2800" dirty="0">
                <a:effectLst/>
                <a:ea typeface="Calibri" panose="020F0502020204030204" pitchFamily="34" charset="0"/>
              </a:rPr>
              <a:t>Ervaringsdeskundigheid betrekken bij ontwikkelen beleid? </a:t>
            </a:r>
            <a:r>
              <a:rPr lang="nl-NL" sz="2800" i="1" dirty="0">
                <a:effectLst/>
                <a:ea typeface="Calibri" panose="020F0502020204030204" pitchFamily="34" charset="0"/>
              </a:rPr>
              <a:t>Dit wordt ook verkend voor de gemeenten. </a:t>
            </a:r>
            <a:endParaRPr lang="nl-NL" sz="2800" i="1" dirty="0"/>
          </a:p>
        </p:txBody>
      </p:sp>
    </p:spTree>
    <p:extLst>
      <p:ext uri="{BB962C8B-B14F-4D97-AF65-F5344CB8AC3E}">
        <p14:creationId xmlns:p14="http://schemas.microsoft.com/office/powerpoint/2010/main" val="1878738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428B5-BB51-40C1-8615-823503C85DCA}"/>
              </a:ext>
            </a:extLst>
          </p:cNvPr>
          <p:cNvSpPr>
            <a:spLocks noGrp="1"/>
          </p:cNvSpPr>
          <p:nvPr>
            <p:ph type="title"/>
          </p:nvPr>
        </p:nvSpPr>
        <p:spPr/>
        <p:txBody>
          <a:bodyPr/>
          <a:lstStyle/>
          <a:p>
            <a:r>
              <a:rPr lang="nl-NL" dirty="0"/>
              <a:t>Uitspraak van een professional </a:t>
            </a:r>
          </a:p>
        </p:txBody>
      </p:sp>
      <p:sp>
        <p:nvSpPr>
          <p:cNvPr id="3" name="Tijdelijke aanduiding voor inhoud 2">
            <a:extLst>
              <a:ext uri="{FF2B5EF4-FFF2-40B4-BE49-F238E27FC236}">
                <a16:creationId xmlns:a16="http://schemas.microsoft.com/office/drawing/2014/main" id="{0B63CCA9-131F-4C36-90F8-8BF9A90A914B}"/>
              </a:ext>
            </a:extLst>
          </p:cNvPr>
          <p:cNvSpPr>
            <a:spLocks noGrp="1"/>
          </p:cNvSpPr>
          <p:nvPr>
            <p:ph idx="1"/>
          </p:nvPr>
        </p:nvSpPr>
        <p:spPr/>
        <p:txBody>
          <a:bodyPr/>
          <a:lstStyle/>
          <a:p>
            <a:pPr marL="132780" indent="0">
              <a:buNone/>
            </a:pPr>
            <a:endParaRPr lang="nl-NL" sz="2800" i="1" dirty="0">
              <a:solidFill>
                <a:srgbClr val="4F81BD"/>
              </a:solidFill>
              <a:effectLst/>
              <a:ea typeface="Calibri" panose="020F0502020204030204" pitchFamily="34" charset="0"/>
              <a:cs typeface="Arial" panose="020B0604020202020204" pitchFamily="34" charset="0"/>
            </a:endParaRPr>
          </a:p>
          <a:p>
            <a:pPr marL="132780" indent="0">
              <a:buNone/>
            </a:pPr>
            <a:r>
              <a:rPr lang="nl-NL" sz="2800" i="1" dirty="0">
                <a:solidFill>
                  <a:srgbClr val="4F81BD"/>
                </a:solidFill>
                <a:effectLst/>
                <a:ea typeface="Calibri" panose="020F0502020204030204" pitchFamily="34" charset="0"/>
                <a:cs typeface="Arial" panose="020B0604020202020204" pitchFamily="34" charset="0"/>
              </a:rPr>
              <a:t>‘Geef me een database met profielen en contactpersonen om samenwerking met een ervaringsdeskundige te organiseren.  Dan kan ik aan de slag !’ </a:t>
            </a:r>
            <a:endParaRPr lang="nl-NL" sz="2800" dirty="0">
              <a:effectLst/>
              <a:ea typeface="Calibri" panose="020F0502020204030204" pitchFamily="34" charset="0"/>
            </a:endParaRPr>
          </a:p>
          <a:p>
            <a:endParaRPr lang="nl-NL" dirty="0"/>
          </a:p>
        </p:txBody>
      </p:sp>
    </p:spTree>
    <p:extLst>
      <p:ext uri="{BB962C8B-B14F-4D97-AF65-F5344CB8AC3E}">
        <p14:creationId xmlns:p14="http://schemas.microsoft.com/office/powerpoint/2010/main" val="2545332432"/>
      </p:ext>
    </p:extLst>
  </p:cSld>
  <p:clrMapOvr>
    <a:masterClrMapping/>
  </p:clrMapOvr>
</p:sld>
</file>

<file path=ppt/theme/theme1.xml><?xml version="1.0" encoding="utf-8"?>
<a:theme xmlns:a="http://schemas.openxmlformats.org/drawingml/2006/main" name="MinVWS">
  <a:themeElements>
    <a:clrScheme name="Aangepast 38">
      <a:dk1>
        <a:srgbClr val="000000"/>
      </a:dk1>
      <a:lt1>
        <a:srgbClr val="FFFFFF"/>
      </a:lt1>
      <a:dk2>
        <a:srgbClr val="E17000"/>
      </a:dk2>
      <a:lt2>
        <a:srgbClr val="FFFFFF"/>
      </a:lt2>
      <a:accent1>
        <a:srgbClr val="007BC7"/>
      </a:accent1>
      <a:accent2>
        <a:srgbClr val="8FCAE7"/>
      </a:accent2>
      <a:accent3>
        <a:srgbClr val="CCCCCC"/>
      </a:accent3>
      <a:accent4>
        <a:srgbClr val="999999"/>
      </a:accent4>
      <a:accent5>
        <a:srgbClr val="666666"/>
      </a:accent5>
      <a:accent6>
        <a:srgbClr val="333333"/>
      </a:accent6>
      <a:hlink>
        <a:srgbClr val="01689B"/>
      </a:hlink>
      <a:folHlink>
        <a:srgbClr val="007BC7"/>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2" id="{19449426-7886-EC4D-ADD1-C762815A0CCF}" vid="{A487C21C-7426-DB42-B929-E814E9387187}"/>
    </a:ext>
  </a:extLst>
</a:theme>
</file>

<file path=ppt/theme/theme2.xml><?xml version="1.0" encoding="utf-8"?>
<a:theme xmlns:a="http://schemas.openxmlformats.org/drawingml/2006/main" name="1_MinVWS">
  <a:themeElements>
    <a:clrScheme name="Aangepast 38">
      <a:dk1>
        <a:srgbClr val="000000"/>
      </a:dk1>
      <a:lt1>
        <a:srgbClr val="FFFFFF"/>
      </a:lt1>
      <a:dk2>
        <a:srgbClr val="E17000"/>
      </a:dk2>
      <a:lt2>
        <a:srgbClr val="FFFFFF"/>
      </a:lt2>
      <a:accent1>
        <a:srgbClr val="007BC7"/>
      </a:accent1>
      <a:accent2>
        <a:srgbClr val="8FCAE7"/>
      </a:accent2>
      <a:accent3>
        <a:srgbClr val="CCCCCC"/>
      </a:accent3>
      <a:accent4>
        <a:srgbClr val="999999"/>
      </a:accent4>
      <a:accent5>
        <a:srgbClr val="666666"/>
      </a:accent5>
      <a:accent6>
        <a:srgbClr val="333333"/>
      </a:accent6>
      <a:hlink>
        <a:srgbClr val="01689B"/>
      </a:hlink>
      <a:folHlink>
        <a:srgbClr val="007BC7"/>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2" id="{19449426-7886-EC4D-ADD1-C762815A0CCF}" vid="{A487C21C-7426-DB42-B929-E814E9387187}"/>
    </a:ext>
  </a:extLst>
</a:theme>
</file>

<file path=ppt/theme/theme3.xml><?xml version="1.0" encoding="utf-8"?>
<a:theme xmlns:a="http://schemas.openxmlformats.org/drawingml/2006/main" name="2_MinVWS">
  <a:themeElements>
    <a:clrScheme name="Aangepast 38">
      <a:dk1>
        <a:srgbClr val="000000"/>
      </a:dk1>
      <a:lt1>
        <a:srgbClr val="FFFFFF"/>
      </a:lt1>
      <a:dk2>
        <a:srgbClr val="E17000"/>
      </a:dk2>
      <a:lt2>
        <a:srgbClr val="FFFFFF"/>
      </a:lt2>
      <a:accent1>
        <a:srgbClr val="007BC7"/>
      </a:accent1>
      <a:accent2>
        <a:srgbClr val="8FCAE7"/>
      </a:accent2>
      <a:accent3>
        <a:srgbClr val="CCCCCC"/>
      </a:accent3>
      <a:accent4>
        <a:srgbClr val="999999"/>
      </a:accent4>
      <a:accent5>
        <a:srgbClr val="666666"/>
      </a:accent5>
      <a:accent6>
        <a:srgbClr val="333333"/>
      </a:accent6>
      <a:hlink>
        <a:srgbClr val="01689B"/>
      </a:hlink>
      <a:folHlink>
        <a:srgbClr val="007BC7"/>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2" id="{19449426-7886-EC4D-ADD1-C762815A0CCF}" vid="{A487C21C-7426-DB42-B929-E814E9387187}"/>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38A1EB8FF1544799AC195B0696729F" ma:contentTypeVersion="13" ma:contentTypeDescription="Een nieuw document maken." ma:contentTypeScope="" ma:versionID="318e2c1f3543afa1e9d44cb3d6919fa0">
  <xsd:schema xmlns:xsd="http://www.w3.org/2001/XMLSchema" xmlns:xs="http://www.w3.org/2001/XMLSchema" xmlns:p="http://schemas.microsoft.com/office/2006/metadata/properties" xmlns:ns2="343da302-95a3-406d-89f1-67357a0dcf6a" xmlns:ns3="14c250a9-bbc9-4337-a78c-1c5144aea184" targetNamespace="http://schemas.microsoft.com/office/2006/metadata/properties" ma:root="true" ma:fieldsID="eb23f83e00838f0896b6fb9f5ca54b4a" ns2:_="" ns3:_="">
    <xsd:import namespace="343da302-95a3-406d-89f1-67357a0dcf6a"/>
    <xsd:import namespace="14c250a9-bbc9-4337-a78c-1c5144aea1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da302-95a3-406d-89f1-67357a0dcf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c250a9-bbc9-4337-a78c-1c5144aea184"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656893-D926-4BB3-9420-411E728DB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da302-95a3-406d-89f1-67357a0dcf6a"/>
    <ds:schemaRef ds:uri="14c250a9-bbc9-4337-a78c-1c5144aea1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AD6286-51E5-43CD-A355-3BE54F006FE3}">
  <ds:schemaRefs>
    <ds:schemaRef ds:uri="http://schemas.microsoft.com/office/2006/documentManagement/types"/>
    <ds:schemaRef ds:uri="f93fcf4d-3655-4793-8a0c-15b0d243a11a"/>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c3aa88eb-e264-41e5-97be-37426b96698c"/>
    <ds:schemaRef ds:uri="http://www.w3.org/XML/1998/namespace"/>
    <ds:schemaRef ds:uri="http://purl.org/dc/dcmitype/"/>
  </ds:schemaRefs>
</ds:datastoreItem>
</file>

<file path=customXml/itemProps3.xml><?xml version="1.0" encoding="utf-8"?>
<ds:datastoreItem xmlns:ds="http://schemas.openxmlformats.org/officeDocument/2006/customXml" ds:itemID="{8F76669F-42C4-495D-96CA-6E8E13EA2C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MinVWS</Template>
  <TotalTime>1725</TotalTime>
  <Words>459</Words>
  <Application>Microsoft Office PowerPoint</Application>
  <PresentationFormat>Breedbeeld</PresentationFormat>
  <Paragraphs>96</Paragraphs>
  <Slides>15</Slides>
  <Notes>8</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15</vt:i4>
      </vt:variant>
    </vt:vector>
  </HeadingPairs>
  <TitlesOfParts>
    <vt:vector size="22" baseType="lpstr">
      <vt:lpstr>.AppleSystemUIFont</vt:lpstr>
      <vt:lpstr>Arial</vt:lpstr>
      <vt:lpstr>Calibri</vt:lpstr>
      <vt:lpstr>Verdana</vt:lpstr>
      <vt:lpstr>MinVWS</vt:lpstr>
      <vt:lpstr>1_MinVWS</vt:lpstr>
      <vt:lpstr>2_MinVWS</vt:lpstr>
      <vt:lpstr>Ervaringsdeskundigheid als 3e kennisbron in de aanpak van  huiselijk geweld &amp; kindermishandeling </vt:lpstr>
      <vt:lpstr>Opzet presentatie </vt:lpstr>
      <vt:lpstr>Aanleiding</vt:lpstr>
      <vt:lpstr>Meerwaarde inzet ervaringdeskundigheid </vt:lpstr>
      <vt:lpstr>Uitspraak van een Ervaringsdeskundige </vt:lpstr>
      <vt:lpstr>Wat doet een ervaringsdeskundige (ED)? </vt:lpstr>
      <vt:lpstr> Wat doet een ervaringsdeskundige (ED)? </vt:lpstr>
      <vt:lpstr>We richten ons nu op </vt:lpstr>
      <vt:lpstr>Uitspraak van een professional </vt:lpstr>
      <vt:lpstr>Van idee naar notitie </vt:lpstr>
      <vt:lpstr>       Werksessies februari 2022 </vt:lpstr>
      <vt:lpstr>Routekaart voor uitvoerende teams gemeenten </vt:lpstr>
      <vt:lpstr>Vervolg routekaart uitvoerende teams gemeenten </vt:lpstr>
      <vt:lpstr>Tijdsplanning   </vt:lpstr>
      <vt:lpstr>Vragen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Marcel Douw</dc:creator>
  <cp:lastModifiedBy>Jan-Willem van der Mey</cp:lastModifiedBy>
  <cp:revision>223</cp:revision>
  <dcterms:created xsi:type="dcterms:W3CDTF">2018-06-18T12:07:00Z</dcterms:created>
  <dcterms:modified xsi:type="dcterms:W3CDTF">2022-06-04T08:03:43Z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0x010100B138A1EB8FF1544799AC195B0696729F</vt:lpwstr>
  </property>
  <property fmtid="{D5CDD505-2E9C-101B-9397-08002B2CF9AE}" pid="3" name="AuthorIds_UIVersion_512">
    <vt:lpwstr>202</vt:lpwstr>
  </property>
</Properties>
</file>